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4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presProps.xml" ContentType="application/vnd.openxmlformats-officedocument.presentationml.presPro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_rels/presentation.xml.rels" ContentType="application/vnd.openxmlformats-package.relationships+xml"/>
  <Override PartName="/ppt/media/image29.gif" ContentType="image/gif"/>
  <Override PartName="/ppt/media/image28.png" ContentType="image/png"/>
  <Override PartName="/ppt/media/image35.gif" ContentType="image/gif"/>
  <Override PartName="/ppt/media/image27.gif" ContentType="image/gif"/>
  <Override PartName="/ppt/media/image26.png" ContentType="image/png"/>
  <Override PartName="/ppt/media/image25.png" ContentType="image/png"/>
  <Override PartName="/ppt/media/image24.png" ContentType="image/png"/>
  <Override PartName="/ppt/media/image31.gif" ContentType="image/gif"/>
  <Override PartName="/ppt/media/image18.png" ContentType="image/png"/>
  <Override PartName="/ppt/media/image17.gif" ContentType="image/gif"/>
  <Override PartName="/ppt/media/image48.jpeg" ContentType="image/jpeg"/>
  <Override PartName="/ppt/media/image21.png" ContentType="image/png"/>
  <Override PartName="/ppt/media/image19.png" ContentType="image/png"/>
  <Override PartName="/ppt/media/image16.gif" ContentType="image/gif"/>
  <Override PartName="/ppt/media/image15.jpeg" ContentType="image/jpeg"/>
  <Override PartName="/ppt/media/image20.gif" ContentType="image/gif"/>
  <Override PartName="/ppt/media/image4.png" ContentType="image/png"/>
  <Override PartName="/ppt/media/image14.png" ContentType="image/png"/>
  <Override PartName="/ppt/media/image23.png" ContentType="image/png"/>
  <Override PartName="/ppt/media/image9.gif" ContentType="image/gif"/>
  <Override PartName="/ppt/media/image7.png" ContentType="image/png"/>
  <Override PartName="/ppt/media/image13.gif" ContentType="image/gif"/>
  <Override PartName="/ppt/media/image32.png" ContentType="image/png"/>
  <Override PartName="/ppt/media/image36.gif" ContentType="image/gif"/>
  <Override PartName="/ppt/media/image41.png" ContentType="image/png"/>
  <Override PartName="/ppt/media/image39.gif" ContentType="image/gif"/>
  <Override PartName="/ppt/media/image42.png" ContentType="image/png"/>
  <Override PartName="/ppt/media/image38.jpeg" ContentType="image/jpeg"/>
  <Override PartName="/ppt/media/image43.png" ContentType="image/png"/>
  <Override PartName="/ppt/media/image45.png" ContentType="image/png"/>
  <Override PartName="/ppt/media/image46.png" ContentType="image/png"/>
  <Override PartName="/ppt/media/image11.png" ContentType="image/png"/>
  <Override PartName="/ppt/media/image12.png" ContentType="image/png"/>
  <Override PartName="/ppt/media/image10.png" ContentType="image/png"/>
  <Override PartName="/ppt/media/image47.png" ContentType="image/png"/>
  <Override PartName="/ppt/media/image8.png" ContentType="image/png"/>
  <Override PartName="/ppt/media/image2.png" ContentType="image/png"/>
  <Override PartName="/ppt/media/image34.png" ContentType="image/png"/>
  <Override PartName="/ppt/media/image40.gif" ContentType="image/gif"/>
  <Override PartName="/ppt/media/image1.png" ContentType="image/png"/>
  <Override PartName="/ppt/media/image33.png" ContentType="image/png"/>
  <Override PartName="/ppt/media/image6.png" ContentType="image/png"/>
  <Override PartName="/ppt/media/image3.jpeg" ContentType="image/jpeg"/>
  <Override PartName="/ppt/media/image30.png" ContentType="image/png"/>
  <Override PartName="/ppt/media/image5.png" ContentType="image/png"/>
  <Override PartName="/ppt/media/image22.jpeg" ContentType="image/jpeg"/>
  <Override PartName="/ppt/media/image44.gif" ContentType="image/gif"/>
  <Override PartName="/ppt/media/image37.png" ContentType="image/png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s/_rels/slide22.xml.rels" ContentType="application/vnd.openxmlformats-package.relationships+xml"/>
  <Override PartName="/ppt/slides/_rels/slide59.xml.rels" ContentType="application/vnd.openxmlformats-package.relationships+xml"/>
  <Override PartName="/ppt/slides/_rels/slide5.xml.rels" ContentType="application/vnd.openxmlformats-package.relationships+xml"/>
  <Override PartName="/ppt/slides/_rels/slide23.xml.rels" ContentType="application/vnd.openxmlformats-package.relationships+xml"/>
  <Override PartName="/ppt/slides/_rels/slide6.xml.rels" ContentType="application/vnd.openxmlformats-package.relationships+xml"/>
  <Override PartName="/ppt/slides/_rels/slide24.xml.rels" ContentType="application/vnd.openxmlformats-package.relationships+xml"/>
  <Override PartName="/ppt/slides/_rels/slide7.xml.rels" ContentType="application/vnd.openxmlformats-package.relationships+xml"/>
  <Override PartName="/ppt/slides/_rels/slide25.xml.rels" ContentType="application/vnd.openxmlformats-package.relationships+xml"/>
  <Override PartName="/ppt/slides/_rels/slide8.xml.rels" ContentType="application/vnd.openxmlformats-package.relationships+xml"/>
  <Override PartName="/ppt/slides/_rels/slide30.xml.rels" ContentType="application/vnd.openxmlformats-package.relationships+xml"/>
  <Override PartName="/ppt/slides/_rels/slide31.xml.rels" ContentType="application/vnd.openxmlformats-package.relationships+xml"/>
  <Override PartName="/ppt/slides/_rels/slide32.xml.rels" ContentType="application/vnd.openxmlformats-package.relationships+xml"/>
  <Override PartName="/ppt/slides/_rels/slide33.xml.rels" ContentType="application/vnd.openxmlformats-package.relationships+xml"/>
  <Override PartName="/ppt/slides/_rels/slide34.xml.rels" ContentType="application/vnd.openxmlformats-package.relationships+xml"/>
  <Override PartName="/ppt/slides/_rels/slide35.xml.rels" ContentType="application/vnd.openxmlformats-package.relationships+xml"/>
  <Override PartName="/ppt/slides/_rels/slide36.xml.rels" ContentType="application/vnd.openxmlformats-package.relationships+xml"/>
  <Override PartName="/ppt/slides/_rels/slide37.xml.rels" ContentType="application/vnd.openxmlformats-package.relationships+xml"/>
  <Override PartName="/ppt/slides/_rels/slide56.xml.rels" ContentType="application/vnd.openxmlformats-package.relationships+xml"/>
  <Override PartName="/ppt/slides/_rels/slide2.xml.rels" ContentType="application/vnd.openxmlformats-package.relationships+xml"/>
  <Override PartName="/ppt/slides/_rels/slide44.xml.rels" ContentType="application/vnd.openxmlformats-package.relationships+xml"/>
  <Override PartName="/ppt/slides/_rels/slide55.xml.rels" ContentType="application/vnd.openxmlformats-package.relationships+xml"/>
  <Override PartName="/ppt/slides/_rels/slide1.xml.rels" ContentType="application/vnd.openxmlformats-package.relationships+xml"/>
  <Override PartName="/ppt/slides/_rels/slide43.xml.rels" ContentType="application/vnd.openxmlformats-package.relationships+xml"/>
  <Override PartName="/ppt/slides/_rels/slide54.xml.rels" ContentType="application/vnd.openxmlformats-package.relationships+xml"/>
  <Override PartName="/ppt/slides/_rels/slide42.xml.rels" ContentType="application/vnd.openxmlformats-package.relationships+xml"/>
  <Override PartName="/ppt/slides/_rels/slide53.xml.rels" ContentType="application/vnd.openxmlformats-package.relationships+xml"/>
  <Override PartName="/ppt/slides/_rels/slide39.xml.rels" ContentType="application/vnd.openxmlformats-package.relationships+xml"/>
  <Override PartName="/ppt/slides/_rels/slide41.xml.rels" ContentType="application/vnd.openxmlformats-package.relationships+xml"/>
  <Override PartName="/ppt/slides/_rels/slide52.xml.rels" ContentType="application/vnd.openxmlformats-package.relationships+xml"/>
  <Override PartName="/ppt/slides/_rels/slide38.xml.rels" ContentType="application/vnd.openxmlformats-package.relationships+xml"/>
  <Override PartName="/ppt/slides/_rels/slide46.xml.rels" ContentType="application/vnd.openxmlformats-package.relationships+xml"/>
  <Override PartName="/ppt/slides/_rels/slide47.xml.rels" ContentType="application/vnd.openxmlformats-package.relationships+xml"/>
  <Override PartName="/ppt/slides/_rels/slide10.xml.rels" ContentType="application/vnd.openxmlformats-package.relationships+xml"/>
  <Override PartName="/ppt/slides/_rels/slide45.xml.rels" ContentType="application/vnd.openxmlformats-package.relationships+xml"/>
  <Override PartName="/ppt/slides/_rels/slide9.xml.rels" ContentType="application/vnd.openxmlformats-package.relationships+xml"/>
  <Override PartName="/ppt/slides/_rels/slide26.xml.rels" ContentType="application/vnd.openxmlformats-package.relationships+xml"/>
  <Override PartName="/ppt/slides/_rels/slide14.xml.rels" ContentType="application/vnd.openxmlformats-package.relationships+xml"/>
  <Override PartName="/ppt/slides/_rels/slide12.xml.rels" ContentType="application/vnd.openxmlformats-package.relationships+xml"/>
  <Override PartName="/ppt/slides/_rels/slide49.xml.rels" ContentType="application/vnd.openxmlformats-package.relationships+xml"/>
  <Override PartName="/ppt/slides/_rels/slide51.xml.rels" ContentType="application/vnd.openxmlformats-package.relationships+xml"/>
  <Override PartName="/ppt/slides/_rels/slide15.xml.rels" ContentType="application/vnd.openxmlformats-package.relationships+xml"/>
  <Override PartName="/ppt/slides/_rels/slide27.xml.rels" ContentType="application/vnd.openxmlformats-package.relationships+xml"/>
  <Override PartName="/ppt/slides/_rels/slide16.xml.rels" ContentType="application/vnd.openxmlformats-package.relationships+xml"/>
  <Override PartName="/ppt/slides/_rels/slide28.xml.rels" ContentType="application/vnd.openxmlformats-package.relationships+xml"/>
  <Override PartName="/ppt/slides/_rels/slide17.xml.rels" ContentType="application/vnd.openxmlformats-package.relationships+xml"/>
  <Override PartName="/ppt/slides/_rels/slide29.xml.rels" ContentType="application/vnd.openxmlformats-package.relationships+xml"/>
  <Override PartName="/ppt/slides/_rels/slide11.xml.rels" ContentType="application/vnd.openxmlformats-package.relationships+xml"/>
  <Override PartName="/ppt/slides/_rels/slide48.xml.rels" ContentType="application/vnd.openxmlformats-package.relationships+xml"/>
  <Override PartName="/ppt/slides/_rels/slide50.xml.rels" ContentType="application/vnd.openxmlformats-package.relationships+xml"/>
  <Override PartName="/ppt/slides/_rels/slide13.xml.rels" ContentType="application/vnd.openxmlformats-package.relationships+xml"/>
  <Override PartName="/ppt/slides/_rels/slide40.xml.rels" ContentType="application/vnd.openxmlformats-package.relationships+xml"/>
  <Override PartName="/ppt/slides/_rels/slide18.xml.rels" ContentType="application/vnd.openxmlformats-package.relationships+xml"/>
  <Override PartName="/ppt/slides/_rels/slide3.xml.rels" ContentType="application/vnd.openxmlformats-package.relationships+xml"/>
  <Override PartName="/ppt/slides/_rels/slide20.xml.rels" ContentType="application/vnd.openxmlformats-package.relationships+xml"/>
  <Override PartName="/ppt/slides/_rels/slide57.xml.rels" ContentType="application/vnd.openxmlformats-package.relationships+xml"/>
  <Override PartName="/ppt/slides/_rels/slide19.xml.rels" ContentType="application/vnd.openxmlformats-package.relationships+xml"/>
  <Override PartName="/ppt/slides/_rels/slide4.xml.rels" ContentType="application/vnd.openxmlformats-package.relationships+xml"/>
  <Override PartName="/ppt/slides/_rels/slide21.xml.rels" ContentType="application/vnd.openxmlformats-package.relationships+xml"/>
  <Override PartName="/ppt/slides/_rels/slide58.xml.rels" ContentType="application/vnd.openxmlformats-package.relationships+xml"/>
  <Override PartName="/ppt/slides/slide22.xml" ContentType="application/vnd.openxmlformats-officedocument.presentationml.slide+xml"/>
  <Override PartName="/ppt/slides/slide59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56.xml" ContentType="application/vnd.openxmlformats-officedocument.presentationml.slide+xml"/>
  <Override PartName="/ppt/slides/slide44.xml" ContentType="application/vnd.openxmlformats-officedocument.presentationml.slide+xml"/>
  <Override PartName="/ppt/slides/slide55.xml" ContentType="application/vnd.openxmlformats-officedocument.presentationml.slide+xml"/>
  <Override PartName="/ppt/slides/slide43.xml" ContentType="application/vnd.openxmlformats-officedocument.presentationml.slide+xml"/>
  <Override PartName="/ppt/slides/slide54.xml" ContentType="application/vnd.openxmlformats-officedocument.presentationml.slide+xml"/>
  <Override PartName="/ppt/slides/slide42.xml" ContentType="application/vnd.openxmlformats-officedocument.presentationml.slide+xml"/>
  <Override PartName="/ppt/slides/slide53.xml" ContentType="application/vnd.openxmlformats-officedocument.presentationml.slide+xml"/>
  <Override PartName="/ppt/slides/slide39.xml" ContentType="application/vnd.openxmlformats-officedocument.presentationml.slide+xml"/>
  <Override PartName="/ppt/slides/slide41.xml" ContentType="application/vnd.openxmlformats-officedocument.presentationml.slide+xml"/>
  <Override PartName="/ppt/slides/slide52.xml" ContentType="application/vnd.openxmlformats-officedocument.presentationml.slide+xml"/>
  <Override PartName="/ppt/slides/slide38.xml" ContentType="application/vnd.openxmlformats-officedocument.presentationml.slide+xml"/>
  <Override PartName="/ppt/slides/slide40.xml" ContentType="application/vnd.openxmlformats-officedocument.presentationml.slide+xml"/>
  <Override PartName="/ppt/slides/slide51.xml" ContentType="application/vnd.openxmlformats-officedocument.presentationml.slide+xml"/>
  <Override PartName="/ppt/slides/slide13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45.xml" ContentType="application/vnd.openxmlformats-officedocument.presentationml.slide+xml"/>
  <Override PartName="/ppt/slides/slide19.xml" ContentType="application/vnd.openxmlformats-officedocument.presentationml.slide+xml"/>
  <Override PartName="/ppt/slides/slide58.xml" ContentType="application/vnd.openxmlformats-officedocument.presentationml.slide+xml"/>
  <Override PartName="/ppt/slides/slide21.xml" ContentType="application/vnd.openxmlformats-officedocument.presentationml.slide+xml"/>
  <Override PartName="/ppt/slides/slide49.xml" ContentType="application/vnd.openxmlformats-officedocument.presentationml.slide+xml"/>
  <Override PartName="/ppt/slides/slide12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57.xml" ContentType="application/vnd.openxmlformats-officedocument.presentationml.slide+xml"/>
  <Override PartName="/ppt/slides/slide20.xml" ContentType="application/vnd.openxmlformats-officedocument.presentationml.slide+xml"/>
  <Override PartName="/ppt/slides/slide48.xml" ContentType="application/vnd.openxmlformats-officedocument.presentationml.slide+xml"/>
  <Override PartName="/ppt/slides/slide11.xml" ContentType="application/vnd.openxmlformats-officedocument.presentationml.slide+xml"/>
  <Override PartName="/ppt/slides/slide3.xml" ContentType="application/vnd.openxmlformats-officedocument.presentationml.slide+xml"/>
  <Override PartName="/ppt/slides/slide9.xml" ContentType="application/vnd.openxmlformats-officedocument.presentationml.slide+xml"/>
  <Override PartName="/ppt/slides/slide17.xml" ContentType="application/vnd.openxmlformats-officedocument.presentationml.slide+xml"/>
  <Override PartName="/ppt/slides/slide47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8.xml" ContentType="application/vnd.openxmlformats-officedocument.presentationml.slide+xml"/>
  <Override PartName="/ppt/slides/slide16.xml" ContentType="application/vnd.openxmlformats-officedocument.presentationml.slide+xml"/>
  <Override PartName="/ppt/slides/slide46.xml" ContentType="application/vnd.openxmlformats-officedocument.presentationml.slide+xml"/>
  <Override PartName="/ppt/slides/slide1.xml" ContentType="application/vnd.openxmlformats-officedocument.presentationml.slide+xml"/>
  <Override PartName="/ppt/slides/slide7.xml" ContentType="application/vnd.openxmlformats-officedocument.presentationml.slide+xml"/>
  <Override PartName="/ppt/slides/slide15.xml" ContentType="application/vnd.openxmlformats-officedocument.presentationml.slide+xml"/>
  <Override PartName="/ppt/slides/slide6.xml" ContentType="application/vnd.openxmlformats-officedocument.presentationml.slide+xml"/>
  <Override PartName="/ppt/slides/slide14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Slides/notesSlide30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_rels/notesSlide55.xml.rels" ContentType="application/vnd.openxmlformats-package.relationships+xml"/>
  <Override PartName="/ppt/notesSlides/_rels/notesSlide31.xml.rels" ContentType="application/vnd.openxmlformats-package.relationships+xml"/>
  <Override PartName="/ppt/notesSlides/_rels/notesSlide29.xml.rels" ContentType="application/vnd.openxmlformats-package.relationships+xml"/>
  <Override PartName="/ppt/notesSlides/_rels/notesSlide47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1.xml.rels" ContentType="application/vnd.openxmlformats-package.relationships+xml"/>
  <Override PartName="/ppt/notesSlides/_rels/notesSlide12.xml.rels" ContentType="application/vnd.openxmlformats-package.relationships+xml"/>
  <Override PartName="/ppt/notesSlides/_rels/notesSlide49.xml.rels" ContentType="application/vnd.openxmlformats-package.relationships+xml"/>
  <Override PartName="/ppt/notesSlides/_rels/notesSlide3.xml.rels" ContentType="application/vnd.openxmlformats-package.relationships+xml"/>
  <Override PartName="/ppt/notesSlides/_rels/notesSlide32.xml.rels" ContentType="application/vnd.openxmlformats-package.relationships+xml"/>
  <Override PartName="/ppt/notesSlides/_rels/notesSlide34.xml.rels" ContentType="application/vnd.openxmlformats-package.relationships+xml"/>
  <Override PartName="/ppt/notesSlides/_rels/notesSlide36.xml.rels" ContentType="application/vnd.openxmlformats-package.relationships+xml"/>
  <Override PartName="/ppt/notesSlides/_rels/notesSlide56.xml.rels" ContentType="application/vnd.openxmlformats-package.relationships+xml"/>
  <Override PartName="/ppt/notesSlides/_rels/notesSlide44.xml.rels" ContentType="application/vnd.openxmlformats-package.relationships+xml"/>
  <Override PartName="/ppt/notesSlides/_rels/notesSlide54.xml.rels" ContentType="application/vnd.openxmlformats-package.relationships+xml"/>
  <Override PartName="/ppt/notesSlides/_rels/notesSlide42.xml.rels" ContentType="application/vnd.openxmlformats-package.relationships+xml"/>
  <Override PartName="/ppt/notesSlides/_rels/notesSlide53.xml.rels" ContentType="application/vnd.openxmlformats-package.relationships+xml"/>
  <Override PartName="/ppt/notesSlides/_rels/notesSlide39.xml.rels" ContentType="application/vnd.openxmlformats-package.relationships+xml"/>
  <Override PartName="/ppt/notesSlides/_rels/notesSlide41.xml.rels" ContentType="application/vnd.openxmlformats-package.relationships+xml"/>
  <Override PartName="/ppt/notesSlides/_rels/notesSlide52.xml.rels" ContentType="application/vnd.openxmlformats-package.relationships+xml"/>
  <Override PartName="/ppt/notesSlides/_rels/notesSlide38.xml.rels" ContentType="application/vnd.openxmlformats-package.relationships+xml"/>
  <Override PartName="/ppt/notesSlides/_rels/notesSlide40.xml.rels" ContentType="application/vnd.openxmlformats-package.relationships+xml"/>
  <Override PartName="/ppt/notesSlides/_rels/notesSlide23.xml.rels" ContentType="application/vnd.openxmlformats-package.relationships+xml"/>
  <Override PartName="/ppt/notesSlides/_rels/notesSlide14.xml.rels" ContentType="application/vnd.openxmlformats-package.relationships+xml"/>
  <Override PartName="/ppt/notesSlides/_rels/notesSlide5.xml.rels" ContentType="application/vnd.openxmlformats-package.relationships+xml"/>
  <Override PartName="/ppt/notesSlides/_rels/notesSlide18.xml.rels" ContentType="application/vnd.openxmlformats-package.relationships+xml"/>
  <Override PartName="/ppt/notesSlides/_rels/notesSlide9.xml.rels" ContentType="application/vnd.openxmlformats-package.relationships+xml"/>
  <Override PartName="/ppt/notesSlides/_rels/notesSlide24.xml.rels" ContentType="application/vnd.openxmlformats-package.relationships+xml"/>
  <Override PartName="/ppt/notesSlides/_rels/notesSlide20.xml.rels" ContentType="application/vnd.openxmlformats-package.relationships+xml"/>
  <Override PartName="/ppt/notesSlides/_rels/notesSlide57.xml.rels" ContentType="application/vnd.openxmlformats-package.relationships+xml"/>
  <Override PartName="/ppt/notesSlides/_rels/notesSlide22.xml.rels" ContentType="application/vnd.openxmlformats-package.relationships+xml"/>
  <Override PartName="/ppt/notesSlides/_rels/notesSlide21.xml.rels" ContentType="application/vnd.openxmlformats-package.relationships+xml"/>
  <Override PartName="/ppt/notesSlides/_rels/notesSlide19.xml.rels" ContentType="application/vnd.openxmlformats-package.relationships+xml"/>
  <Override PartName="/ppt/notesSlides/_rels/notesSlide25.xml.rels" ContentType="application/vnd.openxmlformats-package.relationships+xml"/>
  <Override PartName="/ppt/notesSlides/_rels/notesSlide26.xml.rels" ContentType="application/vnd.openxmlformats-package.relationships+xml"/>
  <Override PartName="/ppt/notesSlides/_rels/notesSlide30.xml.rels" ContentType="application/vnd.openxmlformats-package.relationships+xml"/>
  <Override PartName="/ppt/notesSlides/_rels/notesSlide8.xml.rels" ContentType="application/vnd.openxmlformats-package.relationships+xml"/>
  <Override PartName="/ppt/notesSlides/_rels/notesSlide17.xml.rels" ContentType="application/vnd.openxmlformats-package.relationships+xml"/>
  <Override PartName="/ppt/notesSlides/_rels/notesSlide7.xml.rels" ContentType="application/vnd.openxmlformats-package.relationships+xml"/>
  <Override PartName="/ppt/notesSlides/_rels/notesSlide16.xml.rels" ContentType="application/vnd.openxmlformats-package.relationships+xml"/>
  <Override PartName="/ppt/notesSlides/_rels/notesSlide6.xml.rels" ContentType="application/vnd.openxmlformats-package.relationships+xml"/>
  <Override PartName="/ppt/notesSlides/_rels/notesSlide15.xml.rels" ContentType="application/vnd.openxmlformats-package.relationships+xml"/>
  <Override PartName="/ppt/notesSlides/_rels/notesSlide27.xml.rels" ContentType="application/vnd.openxmlformats-package.relationships+xml"/>
  <Override PartName="/ppt/notesSlides/_rels/notesSlide43.xml.rels" ContentType="application/vnd.openxmlformats-package.relationships+xml"/>
  <Override PartName="/ppt/notesSlides/_rels/notesSlide45.xml.rels" ContentType="application/vnd.openxmlformats-package.relationships+xml"/>
  <Override PartName="/ppt/notesSlides/_rels/notesSlide46.xml.rels" ContentType="application/vnd.openxmlformats-package.relationships+xml"/>
  <Override PartName="/ppt/notesSlides/_rels/notesSlide50.xml.rels" ContentType="application/vnd.openxmlformats-package.relationships+xml"/>
  <Override PartName="/ppt/notesSlides/_rels/notesSlide4.xml.rels" ContentType="application/vnd.openxmlformats-package.relationships+xml"/>
  <Override PartName="/ppt/notesSlides/_rels/notesSlide13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48.xml.rels" ContentType="application/vnd.openxmlformats-package.relationships+xml"/>
  <Override PartName="/ppt/notesSlides/_rels/notesSlide51.xml.rels" ContentType="application/vnd.openxmlformats-package.relationships+xml"/>
  <Override PartName="/ppt/notesSlides/notesSlide53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55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0" r:id="rId3"/>
    <p:sldMasterId id="2147483652" r:id="rId4"/>
    <p:sldMasterId id="2147483654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</p:sldIdLst>
  <p:sldSz cx="12192000" cy="68580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Relationship Id="rId49" Type="http://schemas.openxmlformats.org/officeDocument/2006/relationships/slide" Target="slides/slide43.xml"/><Relationship Id="rId50" Type="http://schemas.openxmlformats.org/officeDocument/2006/relationships/slide" Target="slides/slide44.xml"/><Relationship Id="rId51" Type="http://schemas.openxmlformats.org/officeDocument/2006/relationships/slide" Target="slides/slide45.xml"/><Relationship Id="rId52" Type="http://schemas.openxmlformats.org/officeDocument/2006/relationships/slide" Target="slides/slide46.xml"/><Relationship Id="rId53" Type="http://schemas.openxmlformats.org/officeDocument/2006/relationships/slide" Target="slides/slide47.xml"/><Relationship Id="rId54" Type="http://schemas.openxmlformats.org/officeDocument/2006/relationships/slide" Target="slides/slide48.xml"/><Relationship Id="rId55" Type="http://schemas.openxmlformats.org/officeDocument/2006/relationships/slide" Target="slides/slide49.xml"/><Relationship Id="rId56" Type="http://schemas.openxmlformats.org/officeDocument/2006/relationships/slide" Target="slides/slide50.xml"/><Relationship Id="rId57" Type="http://schemas.openxmlformats.org/officeDocument/2006/relationships/slide" Target="slides/slide51.xml"/><Relationship Id="rId58" Type="http://schemas.openxmlformats.org/officeDocument/2006/relationships/slide" Target="slides/slide52.xml"/><Relationship Id="rId59" Type="http://schemas.openxmlformats.org/officeDocument/2006/relationships/slide" Target="slides/slide53.xml"/><Relationship Id="rId60" Type="http://schemas.openxmlformats.org/officeDocument/2006/relationships/slide" Target="slides/slide54.xml"/><Relationship Id="rId61" Type="http://schemas.openxmlformats.org/officeDocument/2006/relationships/slide" Target="slides/slide55.xml"/><Relationship Id="rId62" Type="http://schemas.openxmlformats.org/officeDocument/2006/relationships/slide" Target="slides/slide56.xml"/><Relationship Id="rId63" Type="http://schemas.openxmlformats.org/officeDocument/2006/relationships/slide" Target="slides/slide57.xml"/><Relationship Id="rId64" Type="http://schemas.openxmlformats.org/officeDocument/2006/relationships/slide" Target="slides/slide58.xml"/><Relationship Id="rId65" Type="http://schemas.openxmlformats.org/officeDocument/2006/relationships/slide" Target="slides/slide59.xml"/><Relationship Id="rId66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5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sldImg"/>
          </p:nvPr>
        </p:nvSpPr>
        <p:spPr>
          <a:xfrm>
            <a:off x="0" y="81252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pt-BR" sz="4400" spc="-1" strike="noStrike">
                <a:solidFill>
                  <a:srgbClr val="000000"/>
                </a:solidFill>
                <a:latin typeface="Arial"/>
              </a:rPr>
              <a:t>Clique para mover o slide</a:t>
            </a: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Clique para editar o formato de notas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Times New Roman"/>
              </a:rPr>
              <a:t>&lt;cabeçalho&gt;</a:t>
            </a:r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0" name="PlaceHolder 4"/>
          <p:cNvSpPr>
            <a:spLocks noGrp="1"/>
          </p:cNvSpPr>
          <p:nvPr>
            <p:ph type="dt" idx="7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pt-B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Times New Roman"/>
              </a:rPr>
              <a:t>&lt;data/hora&gt;</a:t>
            </a:r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1" name="PlaceHolder 5"/>
          <p:cNvSpPr>
            <a:spLocks noGrp="1"/>
          </p:cNvSpPr>
          <p:nvPr>
            <p:ph type="ftr" idx="8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pt-B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Times New Roman"/>
              </a:rPr>
              <a:t>&lt;rodapé&gt;</a:t>
            </a:r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2" name="PlaceHolder 6"/>
          <p:cNvSpPr>
            <a:spLocks noGrp="1"/>
          </p:cNvSpPr>
          <p:nvPr>
            <p:ph type="sldNum" idx="9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buNone/>
              <a:defRPr b="0" lang="pt-B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fld id="{C2A6B701-E57A-441A-826A-9327D708A9C1}" type="slidenum">
              <a:rPr b="0" lang="pt-BR" sz="1400" spc="-1" strike="noStrike">
                <a:solidFill>
                  <a:srgbClr val="000000"/>
                </a:solidFill>
                <a:latin typeface="Times New Roman"/>
              </a:rPr>
              <a:t>&lt;número&gt;</a:t>
            </a:fld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hyperlink" Target="http://www.fabriciolima.net/" TargetMode="External"/><Relationship Id="rId2" Type="http://schemas.openxmlformats.org/officeDocument/2006/relationships/slide" Target="../slides/slide1.xml"/><Relationship Id="rId3" Type="http://schemas.openxmlformats.org/officeDocument/2006/relationships/notesMaster" Target="../notesMasters/notesMaster1.xml"/>
</Relationships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hyperlink" Target="http://www.toadworld.com/platforms/sql-server/w/wiki/10400.the-server-side-trace-what-why-and-how.aspx" TargetMode="External"/><Relationship Id="rId2" Type="http://schemas.openxmlformats.org/officeDocument/2006/relationships/slide" Target="../slides/slide10.xml"/><Relationship Id="rId3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hyperlink" Target="https://msdn.microsoft.com/en-us/library/ms190911.aspx" TargetMode="External"/><Relationship Id="rId2" Type="http://schemas.openxmlformats.org/officeDocument/2006/relationships/hyperlink" Target="https://msdn.microsoft.com/en-us/library/ms190697.aspx" TargetMode="External"/><Relationship Id="rId3" Type="http://schemas.openxmlformats.org/officeDocument/2006/relationships/hyperlink" Target="https://msdn.microsoft.com/en-us/library/ms189628.aspx" TargetMode="External"/><Relationship Id="rId4" Type="http://schemas.openxmlformats.org/officeDocument/2006/relationships/hyperlink" Target="http://blogs.msdn.com/b/mcsukbi/archive/2013/04/12/sql-server-page-life-expectancy.aspx" TargetMode="External"/><Relationship Id="rId5" Type="http://schemas.openxmlformats.org/officeDocument/2006/relationships/slide" Target="../slides/slide12.xml"/><Relationship Id="rId6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hyperlink" Target="http://www.fabriciolima.net/blog/2011/06/29/rotina-para-atualizar-as-estatisticas-do-seu-banco-de-dados/" TargetMode="External"/><Relationship Id="rId2" Type="http://schemas.openxmlformats.org/officeDocument/2006/relationships/slide" Target="../slides/slide13.xml"/><Relationship Id="rId3" Type="http://schemas.openxmlformats.org/officeDocument/2006/relationships/notesMaster" Target="../notesMasters/notesMaster1.xml"/>
</Relationships>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hyperlink" Target="http://www.pythian.com/blog/sql-server-statistics-maintenance-and-best-practices/" TargetMode="External"/><Relationship Id="rId2" Type="http://schemas.openxmlformats.org/officeDocument/2006/relationships/hyperlink" Target="http://www.red-gate.com/community/books/sql-server-statistics" TargetMode="External"/><Relationship Id="rId3" Type="http://schemas.openxmlformats.org/officeDocument/2006/relationships/hyperlink" Target="http://www.fabriciolima.net/blog/2011/06/29/rotina-para-atualizar-as-estatisticas-do-seu-banco-de-dados/" TargetMode="External"/><Relationship Id="rId4" Type="http://schemas.openxmlformats.org/officeDocument/2006/relationships/slide" Target="../slides/slide14.xml"/><Relationship Id="rId5" Type="http://schemas.openxmlformats.org/officeDocument/2006/relationships/notesMaster" Target="../notesMasters/notesMaster1.xml"/>
</Relationships>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hyperlink" Target="http://www.pythian.com/blog/sql-server-statistics-maintenance-and-best-practices/" TargetMode="External"/><Relationship Id="rId2" Type="http://schemas.openxmlformats.org/officeDocument/2006/relationships/hyperlink" Target="http://www.red-gate.com/community/books/sql-server-statistics" TargetMode="External"/><Relationship Id="rId3" Type="http://schemas.openxmlformats.org/officeDocument/2006/relationships/hyperlink" Target="http://www.fabriciolima.net/blog/2011/06/29/rotina-para-atualizar-as-estatisticas-do-seu-banco-de-dados/" TargetMode="External"/><Relationship Id="rId4" Type="http://schemas.openxmlformats.org/officeDocument/2006/relationships/slide" Target="../slides/slide15.xml"/><Relationship Id="rId5" Type="http://schemas.openxmlformats.org/officeDocument/2006/relationships/notesMaster" Target="../notesMasters/notesMaster1.xml"/>
</Relationships>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hyperlink" Target="http://www.pythian.com/blog/sql-server-statistics-maintenance-and-best-practices/" TargetMode="External"/><Relationship Id="rId2" Type="http://schemas.openxmlformats.org/officeDocument/2006/relationships/hyperlink" Target="http://www.red-gate.com/community/books/sql-server-statistics" TargetMode="External"/><Relationship Id="rId3" Type="http://schemas.openxmlformats.org/officeDocument/2006/relationships/hyperlink" Target="http://www.fabriciolima.net/blog/2011/06/29/rotina-para-atualizar-as-estatisticas-do-seu-banco-de-dados/" TargetMode="External"/><Relationship Id="rId4" Type="http://schemas.openxmlformats.org/officeDocument/2006/relationships/slide" Target="../slides/slide16.xml"/><Relationship Id="rId5" Type="http://schemas.openxmlformats.org/officeDocument/2006/relationships/notesMaster" Target="../notesMasters/notesMaster1.xml"/>
</Relationships>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hyperlink" Target="https://www.simple-talk.com/sql/learn-sql-server/sql-server-index-basics/" TargetMode="External"/><Relationship Id="rId2" Type="http://schemas.openxmlformats.org/officeDocument/2006/relationships/hyperlink" Target="http://www.sql-server-performance.com/2007/clustered-indexes/" TargetMode="External"/><Relationship Id="rId3" Type="http://schemas.openxmlformats.org/officeDocument/2006/relationships/hyperlink" Target="http://www.mssqltips.com/sqlservertip/1206/understanding-sql-server-indexing/" TargetMode="External"/><Relationship Id="rId4" Type="http://schemas.openxmlformats.org/officeDocument/2006/relationships/hyperlink" Target="http://www.mssqltips.com/sql-server-tip-category/38/indexing/" TargetMode="External"/><Relationship Id="rId5" Type="http://schemas.openxmlformats.org/officeDocument/2006/relationships/hyperlink" Target="http://blogs.msdn.com/b/timchapman/archive/2012/09/28/index-rebuild-vs-reorganize-the-transaction-log-edition.aspx" TargetMode="External"/><Relationship Id="rId6" Type="http://schemas.openxmlformats.org/officeDocument/2006/relationships/hyperlink" Target="http://www.amazon.com/Expert-Performance-Indexing-Server-2012/dp/1430237414" TargetMode="External"/><Relationship Id="rId7" Type="http://schemas.openxmlformats.org/officeDocument/2006/relationships/slide" Target="../slides/slide17.xml"/><Relationship Id="rId8" Type="http://schemas.openxmlformats.org/officeDocument/2006/relationships/notesMaster" Target="../notesMasters/notesMaster1.xml"/>
</Relationships>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hyperlink" Target="http://www.fabriciolima.net/blog/2010/11/30/casos-do-dia-a-dia-exclusao-de-um-indice-grande-e-pouco-utilizado/" TargetMode="External"/><Relationship Id="rId2" Type="http://schemas.openxmlformats.org/officeDocument/2006/relationships/slide" Target="../slides/slide18.xml"/><Relationship Id="rId3" Type="http://schemas.openxmlformats.org/officeDocument/2006/relationships/notesMaster" Target="../notesMasters/notesMaster1.xml"/>
</Relationships>
</file>

<file path=ppt/notesSlides/_rels/notesSlide19.xml.rels><?xml version="1.0" encoding="UTF-8"?>
<Relationships xmlns="http://schemas.openxmlformats.org/package/2006/relationships"><Relationship Id="rId1" Type="http://schemas.openxmlformats.org/officeDocument/2006/relationships/hyperlink" Target="https://www.youtube.com/watch?v=p9FlnOPltA8" TargetMode="External"/><Relationship Id="rId2" Type="http://schemas.openxmlformats.org/officeDocument/2006/relationships/slide" Target="../slides/slide19.xml"/><Relationship Id="rId3" Type="http://schemas.openxmlformats.org/officeDocument/2006/relationships/notesMaster" Target="../notesMasters/notesMaster1.xml"/>
</Relationships>
</file>

<file path=ppt/notesSlides/_rels/notesSlide20.xml.rels><?xml version="1.0" encoding="UTF-8"?>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
</Relationships>
</file>

<file path=ppt/notesSlides/_rels/notesSlide21.xml.rels><?xml version="1.0" encoding="UTF-8"?>
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
</Relationships>
</file>

<file path=ppt/notesSlides/_rels/notesSlide22.xml.rels><?xml version="1.0" encoding="UTF-8"?>
<Relationships xmlns="http://schemas.openxmlformats.org/package/2006/relationships"><Relationship Id="rId1" Type="http://schemas.openxmlformats.org/officeDocument/2006/relationships/slide" Target="../slides/slide22.xml"/><Relationship Id="rId2" Type="http://schemas.openxmlformats.org/officeDocument/2006/relationships/notesMaster" Target="../notesMasters/notesMaster1.xml"/>
</Relationships>
</file>

<file path=ppt/notesSlides/_rels/notesSlide23.xml.rels><?xml version="1.0" encoding="UTF-8"?>
<Relationships xmlns="http://schemas.openxmlformats.org/package/2006/relationships"><Relationship Id="rId1" Type="http://schemas.openxmlformats.org/officeDocument/2006/relationships/slide" Target="../slides/slide23.xml"/><Relationship Id="rId2" Type="http://schemas.openxmlformats.org/officeDocument/2006/relationships/notesMaster" Target="../notesMasters/notesMaster1.xml"/>
</Relationships>
</file>

<file path=ppt/notesSlides/_rels/notesSlide24.xml.rels><?xml version="1.0" encoding="UTF-8"?>
<Relationships xmlns="http://schemas.openxmlformats.org/package/2006/relationships"><Relationship Id="rId1" Type="http://schemas.openxmlformats.org/officeDocument/2006/relationships/slide" Target="../slides/slide24.xml"/><Relationship Id="rId2" Type="http://schemas.openxmlformats.org/officeDocument/2006/relationships/notesMaster" Target="../notesMasters/notesMaster1.xml"/>
</Relationships>
</file>

<file path=ppt/notesSlides/_rels/notesSlide25.xml.rels><?xml version="1.0" encoding="UTF-8"?>
<Relationships xmlns="http://schemas.openxmlformats.org/package/2006/relationships"><Relationship Id="rId1" Type="http://schemas.openxmlformats.org/officeDocument/2006/relationships/slide" Target="../slides/slide25.xml"/><Relationship Id="rId2" Type="http://schemas.openxmlformats.org/officeDocument/2006/relationships/notesMaster" Target="../notesMasters/notesMaster1.xml"/>
</Relationships>
</file>

<file path=ppt/notesSlides/_rels/notesSlide26.xml.rels><?xml version="1.0" encoding="UTF-8"?>
<Relationships xmlns="http://schemas.openxmlformats.org/package/2006/relationships"><Relationship Id="rId1" Type="http://schemas.openxmlformats.org/officeDocument/2006/relationships/hyperlink" Target="http://www.fabriciolima.net/blog/2011/02/07/querys-do-dia-a-dia-como-visualizar-as-colunas-include-de-um-indice/" TargetMode="External"/><Relationship Id="rId2" Type="http://schemas.openxmlformats.org/officeDocument/2006/relationships/hyperlink" Target="http://fabriciolima.net/blog/2011/02/26/qual-o-valor-ideal-para-o-fillfactor-de-um-indice/" TargetMode="External"/><Relationship Id="rId3" Type="http://schemas.openxmlformats.org/officeDocument/2006/relationships/slide" Target="../slides/slide26.xml"/><Relationship Id="rId4" Type="http://schemas.openxmlformats.org/officeDocument/2006/relationships/notesMaster" Target="../notesMasters/notesMaster1.xml"/>
</Relationships>
</file>

<file path=ppt/notesSlides/_rels/notesSlide27.xml.rels><?xml version="1.0" encoding="UTF-8"?>
<Relationships xmlns="http://schemas.openxmlformats.org/package/2006/relationships"><Relationship Id="rId1" Type="http://schemas.openxmlformats.org/officeDocument/2006/relationships/hyperlink" Target="http://www.sqlskills.com/blogs/paul/tracking-page-splits-using-the-transaction-log/" TargetMode="External"/><Relationship Id="rId2" Type="http://schemas.openxmlformats.org/officeDocument/2006/relationships/hyperlink" Target="http://sqlblogcasts.com/blogs/tonyrogerson/archive/2007/06/28/what-is-a-page-split-what-happens-why-does-it-happen-why-worry.aspx" TargetMode="External"/><Relationship Id="rId3" Type="http://schemas.openxmlformats.org/officeDocument/2006/relationships/slide" Target="../slides/slide27.xml"/><Relationship Id="rId4" Type="http://schemas.openxmlformats.org/officeDocument/2006/relationships/notesMaster" Target="../notesMasters/notesMaster1.xml"/>
</Relationships>
</file>

<file path=ppt/notesSlides/_rels/notesSlide29.xml.rels><?xml version="1.0" encoding="UTF-8"?>
<Relationships xmlns="http://schemas.openxmlformats.org/package/2006/relationships"><Relationship Id="rId1" Type="http://schemas.openxmlformats.org/officeDocument/2006/relationships/slide" Target="../slides/slide29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hyperlink" Target="http://brandonlive.com/2010/02/21/measuring-memory-usage-in-windows-7/" TargetMode="External"/><Relationship Id="rId2" Type="http://schemas.openxmlformats.org/officeDocument/2006/relationships/slide" Target="../slides/slide3.xml"/><Relationship Id="rId3" Type="http://schemas.openxmlformats.org/officeDocument/2006/relationships/notesMaster" Target="../notesMasters/notesMaster1.xml"/>
</Relationships>
</file>

<file path=ppt/notesSlides/_rels/notesSlide30.xml.rels><?xml version="1.0" encoding="UTF-8"?>
<Relationships xmlns="http://schemas.openxmlformats.org/package/2006/relationships"><Relationship Id="rId1" Type="http://schemas.openxmlformats.org/officeDocument/2006/relationships/slide" Target="../slides/slide30.xml"/><Relationship Id="rId2" Type="http://schemas.openxmlformats.org/officeDocument/2006/relationships/notesMaster" Target="../notesMasters/notesMaster1.xml"/>
</Relationships>
</file>

<file path=ppt/notesSlides/_rels/notesSlide31.xml.rels><?xml version="1.0" encoding="UTF-8"?>
<Relationships xmlns="http://schemas.openxmlformats.org/package/2006/relationships"><Relationship Id="rId1" Type="http://schemas.openxmlformats.org/officeDocument/2006/relationships/slide" Target="../slides/slide31.xml"/><Relationship Id="rId2" Type="http://schemas.openxmlformats.org/officeDocument/2006/relationships/notesMaster" Target="../notesMasters/notesMaster1.xml"/>
</Relationships>
</file>

<file path=ppt/notesSlides/_rels/notesSlide32.xml.rels><?xml version="1.0" encoding="UTF-8"?>
<Relationships xmlns="http://schemas.openxmlformats.org/package/2006/relationships"><Relationship Id="rId1" Type="http://schemas.openxmlformats.org/officeDocument/2006/relationships/slide" Target="../slides/slide32.xml"/><Relationship Id="rId2" Type="http://schemas.openxmlformats.org/officeDocument/2006/relationships/notesMaster" Target="../notesMasters/notesMaster1.xml"/>
</Relationships>
</file>

<file path=ppt/notesSlides/_rels/notesSlide34.xml.rels><?xml version="1.0" encoding="UTF-8"?>
<Relationships xmlns="http://schemas.openxmlformats.org/package/2006/relationships"><Relationship Id="rId1" Type="http://schemas.openxmlformats.org/officeDocument/2006/relationships/hyperlink" Target="http://fabriciolima.net/blog/2011/02/16/monitorando-a-fragmentacao-dos-indices/" TargetMode="External"/><Relationship Id="rId2" Type="http://schemas.openxmlformats.org/officeDocument/2006/relationships/slide" Target="../slides/slide34.xml"/><Relationship Id="rId3" Type="http://schemas.openxmlformats.org/officeDocument/2006/relationships/notesMaster" Target="../notesMasters/notesMaster1.xml"/>
</Relationships>
</file>

<file path=ppt/notesSlides/_rels/notesSlide36.xml.rels><?xml version="1.0" encoding="UTF-8"?>
<Relationships xmlns="http://schemas.openxmlformats.org/package/2006/relationships"><Relationship Id="rId1" Type="http://schemas.openxmlformats.org/officeDocument/2006/relationships/hyperlink" Target="http://fabriciolima.net/blog/2011/02/16/monitorando-a-fragmentacao-dos-indices/" TargetMode="External"/><Relationship Id="rId2" Type="http://schemas.openxmlformats.org/officeDocument/2006/relationships/slide" Target="../slides/slide36.xml"/><Relationship Id="rId3" Type="http://schemas.openxmlformats.org/officeDocument/2006/relationships/notesMaster" Target="../notesMasters/notesMaster1.xml"/>
</Relationships>
</file>

<file path=ppt/notesSlides/_rels/notesSlide38.xml.rels><?xml version="1.0" encoding="UTF-8"?>
<Relationships xmlns="http://schemas.openxmlformats.org/package/2006/relationships"><Relationship Id="rId1" Type="http://schemas.openxmlformats.org/officeDocument/2006/relationships/hyperlink" Target="http://www.tiagobalabuch.com/eu-devo-utilizar-as-dmv/" TargetMode="External"/><Relationship Id="rId2" Type="http://schemas.openxmlformats.org/officeDocument/2006/relationships/hyperlink" Target="http://www.fabriciolima.net/blog/2010/07/13/e-book-sql-server-dmv-started-pack/" TargetMode="External"/><Relationship Id="rId3" Type="http://schemas.openxmlformats.org/officeDocument/2006/relationships/slide" Target="../slides/slide38.xml"/><Relationship Id="rId4" Type="http://schemas.openxmlformats.org/officeDocument/2006/relationships/notesMaster" Target="../notesMasters/notesMaster1.xml"/>
</Relationships>
</file>

<file path=ppt/notesSlides/_rels/notesSlide39.xml.rels><?xml version="1.0" encoding="UTF-8"?>
<Relationships xmlns="http://schemas.openxmlformats.org/package/2006/relationships"><Relationship Id="rId1" Type="http://schemas.openxmlformats.org/officeDocument/2006/relationships/slide" Target="../slides/slide39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hyperlink" Target="http://blogs.msdn.com/b/pfebrasilsql/archive/2014/10/03/configurando-o-min-server-memory-e-max-server-memory-parte-1.aspx" TargetMode="External"/><Relationship Id="rId2" Type="http://schemas.openxmlformats.org/officeDocument/2006/relationships/hyperlink" Target="http://blogs.msdn.com/b/pfebrasilsql/archive/2014/12/04/configurando-o-min-e-max-server-memory-parte-2.aspx" TargetMode="External"/><Relationship Id="rId3" Type="http://schemas.openxmlformats.org/officeDocument/2006/relationships/hyperlink" Target="http://www.fabriciolima.net/blog/2010/08/09/utilizacao-de-mais-de-3gb-de-memoria-no-sql-server-em-um-ambiente-32-bits/" TargetMode="External"/><Relationship Id="rId4" Type="http://schemas.openxmlformats.org/officeDocument/2006/relationships/hyperlink" Target="http://www.fabriciolima.net/blog/2010/12/25/casos-do-dia-a-dia-diminuindo-um-problema-de-memoria-no-sql-server/" TargetMode="External"/><Relationship Id="rId5" Type="http://schemas.openxmlformats.org/officeDocument/2006/relationships/slide" Target="../slides/slide4.xml"/><Relationship Id="rId6" Type="http://schemas.openxmlformats.org/officeDocument/2006/relationships/notesMaster" Target="../notesMasters/notesMaster1.xml"/>
</Relationships>
</file>

<file path=ppt/notesSlides/_rels/notesSlide40.xml.rels><?xml version="1.0" encoding="UTF-8"?>
<Relationships xmlns="http://schemas.openxmlformats.org/package/2006/relationships"><Relationship Id="rId1" Type="http://schemas.openxmlformats.org/officeDocument/2006/relationships/slide" Target="../slides/slide40.xml"/><Relationship Id="rId2" Type="http://schemas.openxmlformats.org/officeDocument/2006/relationships/notesMaster" Target="../notesMasters/notesMaster1.xml"/>
</Relationships>
</file>

<file path=ppt/notesSlides/_rels/notesSlide41.xml.rels><?xml version="1.0" encoding="UTF-8"?>
<Relationships xmlns="http://schemas.openxmlformats.org/package/2006/relationships"><Relationship Id="rId1" Type="http://schemas.openxmlformats.org/officeDocument/2006/relationships/slide" Target="../slides/slide41.xml"/><Relationship Id="rId2" Type="http://schemas.openxmlformats.org/officeDocument/2006/relationships/notesMaster" Target="../notesMasters/notesMaster1.xml"/>
</Relationships>
</file>

<file path=ppt/notesSlides/_rels/notesSlide42.xml.rels><?xml version="1.0" encoding="UTF-8"?>
<Relationships xmlns="http://schemas.openxmlformats.org/package/2006/relationships"><Relationship Id="rId1" Type="http://schemas.openxmlformats.org/officeDocument/2006/relationships/hyperlink" Target="http://blogs.msdn.com/b/bartd/archive/2007/07/19/are-you-using-sql-s-missing-index-dmvs.aspx" TargetMode="External"/><Relationship Id="rId2" Type="http://schemas.openxmlformats.org/officeDocument/2006/relationships/hyperlink" Target="http://www.sql-server-performance.com/2009/identify-missing-indexes-using-sql-server-dmvs/" TargetMode="External"/><Relationship Id="rId3" Type="http://schemas.openxmlformats.org/officeDocument/2006/relationships/hyperlink" Target="http://www.mssqltips.com/sqlservertip/1634/using-sql-server-dmvs-to-identify-missing-indexes/" TargetMode="External"/><Relationship Id="rId4" Type="http://schemas.openxmlformats.org/officeDocument/2006/relationships/slide" Target="../slides/slide42.xml"/><Relationship Id="rId5" Type="http://schemas.openxmlformats.org/officeDocument/2006/relationships/notesMaster" Target="../notesMasters/notesMaster1.xml"/>
</Relationships>
</file>

<file path=ppt/notesSlides/_rels/notesSlide43.xml.rels><?xml version="1.0" encoding="UTF-8"?>
<Relationships xmlns="http://schemas.openxmlformats.org/package/2006/relationships"><Relationship Id="rId1" Type="http://schemas.openxmlformats.org/officeDocument/2006/relationships/slide" Target="../slides/slide43.xml"/><Relationship Id="rId2" Type="http://schemas.openxmlformats.org/officeDocument/2006/relationships/notesMaster" Target="../notesMasters/notesMaster1.xml"/>
</Relationships>
</file>

<file path=ppt/notesSlides/_rels/notesSlide44.xml.rels><?xml version="1.0" encoding="UTF-8"?>
<Relationships xmlns="http://schemas.openxmlformats.org/package/2006/relationships"><Relationship Id="rId1" Type="http://schemas.openxmlformats.org/officeDocument/2006/relationships/slide" Target="../slides/slide44.xml"/><Relationship Id="rId2" Type="http://schemas.openxmlformats.org/officeDocument/2006/relationships/notesMaster" Target="../notesMasters/notesMaster1.xml"/>
</Relationships>
</file>

<file path=ppt/notesSlides/_rels/notesSlide45.xml.rels><?xml version="1.0" encoding="UTF-8"?>
<Relationships xmlns="http://schemas.openxmlformats.org/package/2006/relationships"><Relationship Id="rId1" Type="http://schemas.openxmlformats.org/officeDocument/2006/relationships/hyperlink" Target="http://www.fabriciolima.net/blog/2010/06/05/passo-a-passo-para-encontrar-as-querys-mais-demoradas-do-banco-de-dados-parte-1/" TargetMode="External"/><Relationship Id="rId2" Type="http://schemas.openxmlformats.org/officeDocument/2006/relationships/hyperlink" Target="http://www.fabriciolima.net/blog/2010/06/05/passo-a-passo-para-encontrar-as-querys-mais-demoradas-do-banco-de-dados-parte-2/" TargetMode="External"/><Relationship Id="rId3" Type="http://schemas.openxmlformats.org/officeDocument/2006/relationships/hyperlink" Target="http://www.fabriciolima.net/blog/2011/01/26/querys-do-dia-a-dia-acompanhando-as-querys-mais-demoradas-do-banco-de-dados/" TargetMode="External"/><Relationship Id="rId4" Type="http://schemas.openxmlformats.org/officeDocument/2006/relationships/slide" Target="../slides/slide45.xml"/><Relationship Id="rId5" Type="http://schemas.openxmlformats.org/officeDocument/2006/relationships/notesMaster" Target="../notesMasters/notesMaster1.xml"/>
</Relationships>
</file>

<file path=ppt/notesSlides/_rels/notesSlide46.xml.rels><?xml version="1.0" encoding="UTF-8"?>
<Relationships xmlns="http://schemas.openxmlformats.org/package/2006/relationships"><Relationship Id="rId1" Type="http://schemas.openxmlformats.org/officeDocument/2006/relationships/slide" Target="../slides/slide46.xml"/><Relationship Id="rId2" Type="http://schemas.openxmlformats.org/officeDocument/2006/relationships/notesMaster" Target="../notesMasters/notesMaster1.xml"/>
</Relationships>
</file>

<file path=ppt/notesSlides/_rels/notesSlide47.xml.rels><?xml version="1.0" encoding="UTF-8"?>
<Relationships xmlns="http://schemas.openxmlformats.org/package/2006/relationships"><Relationship Id="rId1" Type="http://schemas.openxmlformats.org/officeDocument/2006/relationships/slide" Target="../slides/slide47.xml"/><Relationship Id="rId2" Type="http://schemas.openxmlformats.org/officeDocument/2006/relationships/notesMaster" Target="../notesMasters/notesMaster1.xml"/>
</Relationships>
</file>

<file path=ppt/notesSlides/_rels/notesSlide48.xml.rels><?xml version="1.0" encoding="UTF-8"?>
<Relationships xmlns="http://schemas.openxmlformats.org/package/2006/relationships"><Relationship Id="rId1" Type="http://schemas.openxmlformats.org/officeDocument/2006/relationships/slide" Target="../slides/slide48.xml"/><Relationship Id="rId2" Type="http://schemas.openxmlformats.org/officeDocument/2006/relationships/notesMaster" Target="../notesMasters/notesMaster1.xml"/>
</Relationships>
</file>

<file path=ppt/notesSlides/_rels/notesSlide49.xml.rels><?xml version="1.0" encoding="UTF-8"?>
<Relationships xmlns="http://schemas.openxmlformats.org/package/2006/relationships"><Relationship Id="rId1" Type="http://schemas.openxmlformats.org/officeDocument/2006/relationships/hyperlink" Target="http://www.brentozar.com/archive/2012/01/art-of-execution-plan/" TargetMode="External"/><Relationship Id="rId2" Type="http://schemas.openxmlformats.org/officeDocument/2006/relationships/hyperlink" Target="http://www.red-gate.com/community/books/sql-server-execution-plans-ed-2?utm_term=executionplans&amp;utm_content=buffer4a0ec&amp;utm_medium=social&amp;utm_source=twitter.com&amp;utm_campaign=buffer" TargetMode="External"/><Relationship Id="rId3" Type="http://schemas.openxmlformats.org/officeDocument/2006/relationships/slide" Target="../slides/slide49.xml"/><Relationship Id="rId4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50.xml.rels><?xml version="1.0" encoding="UTF-8"?>
<Relationships xmlns="http://schemas.openxmlformats.org/package/2006/relationships"><Relationship Id="rId1" Type="http://schemas.openxmlformats.org/officeDocument/2006/relationships/hyperlink" Target="http://www.brentozar.com/archive/2012/01/art-of-execution-plan/" TargetMode="External"/><Relationship Id="rId2" Type="http://schemas.openxmlformats.org/officeDocument/2006/relationships/hyperlink" Target="http://www.red-gate.com/community/books/sql-server-execution-plans-ed-2?utm_term=executionplans&amp;utm_content=buffer4a0ec&amp;utm_medium=social&amp;utm_source=twitter.com&amp;utm_campaign=buffer" TargetMode="External"/><Relationship Id="rId3" Type="http://schemas.openxmlformats.org/officeDocument/2006/relationships/slide" Target="../slides/slide50.xml"/><Relationship Id="rId4" Type="http://schemas.openxmlformats.org/officeDocument/2006/relationships/notesMaster" Target="../notesMasters/notesMaster1.xml"/>
</Relationships>
</file>

<file path=ppt/notesSlides/_rels/notesSlide51.xml.rels><?xml version="1.0" encoding="UTF-8"?>
<Relationships xmlns="http://schemas.openxmlformats.org/package/2006/relationships"><Relationship Id="rId1" Type="http://schemas.openxmlformats.org/officeDocument/2006/relationships/hyperlink" Target="http://www.brentozar.com/archive/2012/01/art-of-execution-plan/" TargetMode="External"/><Relationship Id="rId2" Type="http://schemas.openxmlformats.org/officeDocument/2006/relationships/hyperlink" Target="http://www.brentozar.com/archive/2012/01/art-of-execution-plan/" TargetMode="External"/><Relationship Id="rId3" Type="http://schemas.openxmlformats.org/officeDocument/2006/relationships/hyperlink" Target="http://www.red-gate.com/community/books/sql-server-execution-plans-ed-2?utm_term=executionplans&amp;utm_content=buffer4a0ec&amp;utm_medium=social&amp;utm_source=twitter.com&amp;utm_campaign=buffer" TargetMode="External"/><Relationship Id="rId4" Type="http://schemas.openxmlformats.org/officeDocument/2006/relationships/slide" Target="../slides/slide51.xml"/><Relationship Id="rId5" Type="http://schemas.openxmlformats.org/officeDocument/2006/relationships/notesMaster" Target="../notesMasters/notesMaster1.xml"/>
</Relationships>
</file>

<file path=ppt/notesSlides/_rels/notesSlide52.xml.rels><?xml version="1.0" encoding="UTF-8"?>
<Relationships xmlns="http://schemas.openxmlformats.org/package/2006/relationships"><Relationship Id="rId1" Type="http://schemas.openxmlformats.org/officeDocument/2006/relationships/slide" Target="../slides/slide52.xml"/><Relationship Id="rId2" Type="http://schemas.openxmlformats.org/officeDocument/2006/relationships/notesMaster" Target="../notesMasters/notesMaster1.xml"/>
</Relationships>
</file>

<file path=ppt/notesSlides/_rels/notesSlide53.xml.rels><?xml version="1.0" encoding="UTF-8"?>
<Relationships xmlns="http://schemas.openxmlformats.org/package/2006/relationships"><Relationship Id="rId1" Type="http://schemas.openxmlformats.org/officeDocument/2006/relationships/slide" Target="../slides/slide53.xml"/><Relationship Id="rId2" Type="http://schemas.openxmlformats.org/officeDocument/2006/relationships/notesMaster" Target="../notesMasters/notesMaster1.xml"/>
</Relationships>
</file>

<file path=ppt/notesSlides/_rels/notesSlide54.xml.rels><?xml version="1.0" encoding="UTF-8"?>
<Relationships xmlns="http://schemas.openxmlformats.org/package/2006/relationships"><Relationship Id="rId1" Type="http://schemas.openxmlformats.org/officeDocument/2006/relationships/slide" Target="../slides/slide54.xml"/><Relationship Id="rId2" Type="http://schemas.openxmlformats.org/officeDocument/2006/relationships/notesMaster" Target="../notesMasters/notesMaster1.xml"/>
</Relationships>
</file>

<file path=ppt/notesSlides/_rels/notesSlide55.xml.rels><?xml version="1.0" encoding="UTF-8"?>
<Relationships xmlns="http://schemas.openxmlformats.org/package/2006/relationships"><Relationship Id="rId1" Type="http://schemas.openxmlformats.org/officeDocument/2006/relationships/slide" Target="../slides/slide55.xml"/><Relationship Id="rId2" Type="http://schemas.openxmlformats.org/officeDocument/2006/relationships/notesMaster" Target="../notesMasters/notesMaster1.xml"/>
</Relationships>
</file>

<file path=ppt/notesSlides/_rels/notesSlide56.xml.rels><?xml version="1.0" encoding="UTF-8"?>
<Relationships xmlns="http://schemas.openxmlformats.org/package/2006/relationships"><Relationship Id="rId1" Type="http://schemas.openxmlformats.org/officeDocument/2006/relationships/slide" Target="../slides/slide56.xml"/><Relationship Id="rId2" Type="http://schemas.openxmlformats.org/officeDocument/2006/relationships/notesMaster" Target="../notesMasters/notesMaster1.xml"/>
</Relationships>
</file>

<file path=ppt/notesSlides/_rels/notesSlide57.xml.rels><?xml version="1.0" encoding="UTF-8"?>
<Relationships xmlns="http://schemas.openxmlformats.org/package/2006/relationships"><Relationship Id="rId1" Type="http://schemas.openxmlformats.org/officeDocument/2006/relationships/slide" Target="../slides/slide57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hyperlink" Target="http://www.fabriciolima.net/blog/2011/01/10/querys-do-dia-a-dia-monitoramento-do-banco-de-dados-who-is-active/" TargetMode="External"/><Relationship Id="rId2" Type="http://schemas.openxmlformats.org/officeDocument/2006/relationships/slide" Target="../slides/slide6.xml"/><Relationship Id="rId3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  <a:ln w="0">
            <a:noFill/>
          </a:ln>
        </p:spPr>
      </p:sp>
      <p:sp>
        <p:nvSpPr>
          <p:cNvPr id="31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216000"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pt-BR" sz="2000" spc="-1" strike="noStrike">
                <a:solidFill>
                  <a:srgbClr val="000000"/>
                </a:solidFill>
                <a:latin typeface="Arial"/>
              </a:rPr>
              <a:t>Site Fabrício Lima – Soluções em Banco de Dados: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0" defTabSz="91440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1" marL="216000" indent="-21600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1" lang="pt-BR" sz="20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pt-BR" sz="2800" spc="-1" strike="noStrike" u="sng">
                <a:solidFill>
                  <a:srgbClr val="000000"/>
                </a:solidFill>
                <a:uFillTx/>
                <a:latin typeface="Arial"/>
                <a:hlinkClick r:id="rId1"/>
              </a:rPr>
              <a:t>http://www.fabriciolima.net</a:t>
            </a: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5" name="PlaceHolder 3"/>
          <p:cNvSpPr>
            <a:spLocks noGrp="1"/>
          </p:cNvSpPr>
          <p:nvPr>
            <p:ph type="sldNum" idx="69"/>
          </p:nvPr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pt-BR" sz="12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1A3E006D-9132-47A7-A1E0-993AA0E3CB26}" type="slidenum">
              <a:rPr b="0" lang="pt-BR" sz="1200" spc="-1" strike="noStrike">
                <a:solidFill>
                  <a:schemeClr val="dk1"/>
                </a:solidFill>
                <a:latin typeface="+mn-lt"/>
                <a:ea typeface="+mn-ea"/>
              </a:rPr>
              <a:t>1</a:t>
            </a:fld>
            <a:endParaRPr b="0" lang="pt-BR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  <a:ln w="0">
            <a:noFill/>
          </a:ln>
        </p:spPr>
      </p:sp>
      <p:sp>
        <p:nvSpPr>
          <p:cNvPr id="33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216000"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pt-BR" sz="2000" spc="-1" strike="noStrike">
                <a:solidFill>
                  <a:srgbClr val="000000"/>
                </a:solidFill>
                <a:latin typeface="Arial"/>
              </a:rPr>
              <a:t>Leitura Complementar: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pt-BR" sz="1200" spc="-1" strike="noStrike" u="sng">
                <a:solidFill>
                  <a:srgbClr val="000000"/>
                </a:solidFill>
                <a:uFillTx/>
                <a:latin typeface="Arial"/>
                <a:hlinkClick r:id="rId1"/>
              </a:rPr>
              <a:t>http://www.toadworld.com/platforms/sql-server/w/wiki/10400.the-server-side-trace-what-why-and-how.aspx</a:t>
            </a:r>
            <a:endParaRPr b="0" lang="pt-BR" sz="1200" spc="-1" strike="noStrike">
              <a:solidFill>
                <a:srgbClr val="000000"/>
              </a:solidFill>
              <a:latin typeface="Arial"/>
            </a:endParaRPr>
          </a:p>
          <a:p>
            <a:pPr marL="216000" indent="0" defTabSz="91440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12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</a:rPr>
              <a:t>CPU no profile - amount of CPU time (in milliseconds)</a:t>
            </a:r>
            <a:endParaRPr b="0" lang="pt-BR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9" name="PlaceHolder 3"/>
          <p:cNvSpPr>
            <a:spLocks noGrp="1"/>
          </p:cNvSpPr>
          <p:nvPr>
            <p:ph type="sldNum" idx="77"/>
          </p:nvPr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pt-BR" sz="12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4CC6E512-35F5-427F-AE31-78CCB4CB2495}" type="slidenum">
              <a:rPr b="0" lang="pt-BR" sz="1200" spc="-1" strike="noStrike">
                <a:solidFill>
                  <a:schemeClr val="dk1"/>
                </a:solidFill>
                <a:latin typeface="+mn-lt"/>
                <a:ea typeface="+mn-ea"/>
              </a:rPr>
              <a:t>&lt;número&gt;</a:t>
            </a:fld>
            <a:endParaRPr b="0" lang="pt-BR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  <a:ln w="0">
            <a:noFill/>
          </a:ln>
        </p:spPr>
      </p:sp>
      <p:sp>
        <p:nvSpPr>
          <p:cNvPr id="34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216000" indent="-21600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1" lang="pt-BR" sz="2000" spc="-1" strike="noStrike">
                <a:solidFill>
                  <a:srgbClr val="000000"/>
                </a:solidFill>
                <a:latin typeface="Arial"/>
              </a:rPr>
              <a:t>Leitura Complementar: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0" defTabSz="91440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12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pt-BR" sz="1200" spc="-1" strike="noStrike">
                <a:solidFill>
                  <a:srgbClr val="000000"/>
                </a:solidFill>
                <a:latin typeface="Arial"/>
              </a:rPr>
              <a:t>http://www.dirceuresende.com/blog/utilizando-o-trace-padrao-do-sql-server-para-auditar-eventos-fn_trace_gettable/</a:t>
            </a:r>
            <a:endParaRPr b="0" lang="pt-BR" sz="1200" spc="-1" strike="noStrike">
              <a:solidFill>
                <a:srgbClr val="000000"/>
              </a:solidFill>
              <a:latin typeface="Arial"/>
            </a:endParaRPr>
          </a:p>
          <a:p>
            <a:pPr marL="216000" indent="0" defTabSz="91440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2" name="PlaceHolder 3"/>
          <p:cNvSpPr>
            <a:spLocks noGrp="1"/>
          </p:cNvSpPr>
          <p:nvPr>
            <p:ph type="sldNum" idx="78"/>
          </p:nvPr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pt-BR" sz="12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F9F354B3-35D0-4EC1-83F0-69DC60C7B5A7}" type="slidenum">
              <a:rPr b="0" lang="pt-BR" sz="1200" spc="-1" strike="noStrike">
                <a:solidFill>
                  <a:schemeClr val="dk1"/>
                </a:solidFill>
                <a:latin typeface="+mn-lt"/>
                <a:ea typeface="+mn-ea"/>
              </a:rPr>
              <a:t>&lt;número&gt;</a:t>
            </a:fld>
            <a:endParaRPr b="0" lang="pt-BR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  <a:ln w="0">
            <a:noFill/>
          </a:ln>
        </p:spPr>
      </p:sp>
      <p:sp>
        <p:nvSpPr>
          <p:cNvPr id="34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216000"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pt-BR" sz="2000" spc="-1" strike="noStrike">
                <a:solidFill>
                  <a:srgbClr val="000000"/>
                </a:solidFill>
                <a:latin typeface="Arial"/>
              </a:rPr>
              <a:t>Leitura Complementar: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pt-BR" sz="1200" spc="-1" strike="noStrike" u="sng">
                <a:solidFill>
                  <a:srgbClr val="000000"/>
                </a:solidFill>
                <a:uFillTx/>
                <a:latin typeface="Arial"/>
                <a:hlinkClick r:id="rId1"/>
              </a:rPr>
              <a:t>https://msdn.microsoft.com/en-us/library/ms190911.aspx</a:t>
            </a:r>
            <a:endParaRPr b="0" lang="pt-BR" sz="1200" spc="-1" strike="noStrike">
              <a:solidFill>
                <a:srgbClr val="000000"/>
              </a:solidFill>
              <a:latin typeface="Arial"/>
            </a:endParaRPr>
          </a:p>
          <a:p>
            <a:pPr marL="216000" indent="0" defTabSz="91440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12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pt-BR" sz="1200" spc="-1" strike="noStrike" u="sng">
                <a:solidFill>
                  <a:srgbClr val="000000"/>
                </a:solidFill>
                <a:uFillTx/>
                <a:latin typeface="Arial"/>
                <a:hlinkClick r:id="rId2"/>
              </a:rPr>
              <a:t>https://msdn.microsoft.com/en-us/library/ms190697.aspx</a:t>
            </a:r>
            <a:endParaRPr b="0" lang="pt-BR" sz="1200" spc="-1" strike="noStrike">
              <a:solidFill>
                <a:srgbClr val="000000"/>
              </a:solidFill>
              <a:latin typeface="Arial"/>
            </a:endParaRPr>
          </a:p>
          <a:p>
            <a:pPr marL="216000" indent="0" defTabSz="91440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12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pt-BR" sz="1200" spc="-1" strike="noStrike" u="sng">
                <a:solidFill>
                  <a:srgbClr val="000000"/>
                </a:solidFill>
                <a:uFillTx/>
                <a:latin typeface="Arial"/>
                <a:hlinkClick r:id="rId3"/>
              </a:rPr>
              <a:t>https://msdn.microsoft.com/en-us/library/ms189628.aspx</a:t>
            </a:r>
            <a:endParaRPr b="0" lang="pt-BR" sz="1200" spc="-1" strike="noStrike">
              <a:solidFill>
                <a:srgbClr val="000000"/>
              </a:solidFill>
              <a:latin typeface="Arial"/>
            </a:endParaRPr>
          </a:p>
          <a:p>
            <a:pPr marL="216000" indent="0" defTabSz="91440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12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pt-BR" sz="1200" spc="-1" strike="noStrike" u="sng">
                <a:solidFill>
                  <a:srgbClr val="000000"/>
                </a:solidFill>
                <a:uFillTx/>
                <a:latin typeface="Arial"/>
                <a:hlinkClick r:id="rId4"/>
              </a:rPr>
              <a:t>http://blogs.msdn.com/b/mcsukbi/archive/2013/04/12/sql-server-page-life-expectancy.aspx</a:t>
            </a:r>
            <a:endParaRPr b="0" lang="pt-BR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5" name="PlaceHolder 3"/>
          <p:cNvSpPr>
            <a:spLocks noGrp="1"/>
          </p:cNvSpPr>
          <p:nvPr>
            <p:ph type="sldNum" idx="79"/>
          </p:nvPr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pt-BR" sz="12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D455E3F0-B564-4D85-8881-9515F45EB606}" type="slidenum">
              <a:rPr b="0" lang="pt-BR" sz="1200" spc="-1" strike="noStrike">
                <a:solidFill>
                  <a:schemeClr val="dk1"/>
                </a:solidFill>
                <a:latin typeface="+mn-lt"/>
                <a:ea typeface="+mn-ea"/>
              </a:rPr>
              <a:t>&lt;número&gt;</a:t>
            </a:fld>
            <a:endParaRPr b="0" lang="pt-BR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  <a:ln w="0">
            <a:noFill/>
          </a:ln>
        </p:spPr>
      </p:sp>
      <p:sp>
        <p:nvSpPr>
          <p:cNvPr id="34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216000"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pt-BR" sz="2000" spc="-1" strike="noStrike">
                <a:solidFill>
                  <a:srgbClr val="000000"/>
                </a:solidFill>
                <a:latin typeface="Arial"/>
              </a:rPr>
              <a:t>Leitura Complementar: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0" defTabSz="91440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pt-BR" sz="1200" spc="-1" strike="noStrike" u="sng">
                <a:solidFill>
                  <a:srgbClr val="000000"/>
                </a:solidFill>
                <a:uFillTx/>
                <a:latin typeface="Arial"/>
                <a:hlinkClick r:id="rId1"/>
              </a:rPr>
              <a:t>http://www.fabriciolima.net/blog/2011/06/29/rotina-para-atualizar-as-estatisticas-do-seu-banco-de-dados/</a:t>
            </a:r>
            <a:endParaRPr b="0" lang="pt-BR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8" name="PlaceHolder 3"/>
          <p:cNvSpPr>
            <a:spLocks noGrp="1"/>
          </p:cNvSpPr>
          <p:nvPr>
            <p:ph type="sldNum" idx="80"/>
          </p:nvPr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pt-BR" sz="12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93D4BC09-777A-477E-9653-107A4BE4FE7B}" type="slidenum">
              <a:rPr b="0" lang="pt-BR" sz="1200" spc="-1" strike="noStrike">
                <a:solidFill>
                  <a:schemeClr val="dk1"/>
                </a:solidFill>
                <a:latin typeface="+mn-lt"/>
                <a:ea typeface="+mn-ea"/>
              </a:rPr>
              <a:t>&lt;número&gt;</a:t>
            </a:fld>
            <a:endParaRPr b="0" lang="pt-BR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  <a:ln w="0">
            <a:noFill/>
          </a:ln>
        </p:spPr>
      </p:sp>
      <p:sp>
        <p:nvSpPr>
          <p:cNvPr id="35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216000"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pt-BR" sz="2000" spc="-1" strike="noStrike">
                <a:solidFill>
                  <a:srgbClr val="000000"/>
                </a:solidFill>
                <a:latin typeface="Arial"/>
              </a:rPr>
              <a:t>Leitura Complementar: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pt-BR" sz="1200" spc="-1" strike="noStrike" u="sng">
                <a:solidFill>
                  <a:srgbClr val="000000"/>
                </a:solidFill>
                <a:uFillTx/>
                <a:latin typeface="Arial"/>
                <a:hlinkClick r:id="rId1"/>
              </a:rPr>
              <a:t>http://www.pythian.com/blog/sql-server-statistics-maintenance-and-best-practices/</a:t>
            </a:r>
            <a:endParaRPr b="0" lang="pt-BR" sz="1200" spc="-1" strike="noStrike">
              <a:solidFill>
                <a:srgbClr val="000000"/>
              </a:solidFill>
              <a:latin typeface="Arial"/>
            </a:endParaRPr>
          </a:p>
          <a:p>
            <a:pPr marL="216000" indent="0" defTabSz="91440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12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pt-BR" sz="1200" spc="-1" strike="noStrike" u="sng">
                <a:solidFill>
                  <a:srgbClr val="000000"/>
                </a:solidFill>
                <a:uFillTx/>
                <a:latin typeface="Arial"/>
                <a:hlinkClick r:id="rId2"/>
              </a:rPr>
              <a:t>http://www.red-gate.com/community/books/sql-server-statistics</a:t>
            </a:r>
            <a:r>
              <a:rPr b="0" lang="pt-BR" sz="12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(Livro Gratuito)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0" defTabSz="91440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12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pt-BR" sz="1200" spc="-1" strike="noStrike">
                <a:solidFill>
                  <a:srgbClr val="000000"/>
                </a:solidFill>
                <a:latin typeface="Arial"/>
              </a:rPr>
              <a:t>http://www.littlekendra.com/2016/04/18/updating-statistics-in-sql-server-maintenance-answers/</a:t>
            </a:r>
            <a:endParaRPr b="0" lang="pt-BR" sz="1200" spc="-1" strike="noStrike">
              <a:solidFill>
                <a:srgbClr val="000000"/>
              </a:solidFill>
              <a:latin typeface="Arial"/>
            </a:endParaRPr>
          </a:p>
          <a:p>
            <a:pPr marL="216000" indent="0" defTabSz="91440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1200" spc="-1" strike="noStrike">
              <a:solidFill>
                <a:srgbClr val="000000"/>
              </a:solidFill>
              <a:latin typeface="Arial"/>
            </a:endParaRPr>
          </a:p>
          <a:p>
            <a:pPr marL="216000" indent="0" defTabSz="91440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1200" spc="-1" strike="noStrike">
              <a:solidFill>
                <a:srgbClr val="000000"/>
              </a:solidFill>
              <a:latin typeface="Arial"/>
            </a:endParaRPr>
          </a:p>
          <a:p>
            <a:pPr marL="216000" indent="0" defTabSz="91440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12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pt-BR" sz="1200" spc="-1" strike="noStrike" u="sng">
                <a:solidFill>
                  <a:srgbClr val="000000"/>
                </a:solidFill>
                <a:uFillTx/>
                <a:latin typeface="Arial"/>
                <a:hlinkClick r:id="rId3"/>
              </a:rPr>
              <a:t>http://www.fabriciolima.net/blog/2011/06/29/rotina-para-atualizar-as-estatisticas-do-seu-banco-de-dados/</a:t>
            </a:r>
            <a:endParaRPr b="0" lang="pt-BR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1" name="PlaceHolder 3"/>
          <p:cNvSpPr>
            <a:spLocks noGrp="1"/>
          </p:cNvSpPr>
          <p:nvPr>
            <p:ph type="sldNum" idx="81"/>
          </p:nvPr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pt-BR" sz="12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457B8C03-C6F5-49DA-88AF-6614D669E4CD}" type="slidenum">
              <a:rPr b="0" lang="pt-BR" sz="1200" spc="-1" strike="noStrike">
                <a:solidFill>
                  <a:schemeClr val="dk1"/>
                </a:solidFill>
                <a:latin typeface="+mn-lt"/>
                <a:ea typeface="+mn-ea"/>
              </a:rPr>
              <a:t>&lt;número&gt;</a:t>
            </a:fld>
            <a:endParaRPr b="0" lang="pt-BR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  <a:ln w="0">
            <a:noFill/>
          </a:ln>
        </p:spPr>
      </p:sp>
      <p:sp>
        <p:nvSpPr>
          <p:cNvPr id="35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216000"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pt-BR" sz="2000" spc="-1" strike="noStrike">
                <a:solidFill>
                  <a:srgbClr val="000000"/>
                </a:solidFill>
                <a:latin typeface="Arial"/>
              </a:rPr>
              <a:t>Leitura Complementar: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pt-BR" sz="1200" spc="-1" strike="noStrike" u="sng">
                <a:solidFill>
                  <a:srgbClr val="000000"/>
                </a:solidFill>
                <a:uFillTx/>
                <a:latin typeface="Arial"/>
                <a:hlinkClick r:id="rId1"/>
              </a:rPr>
              <a:t>http://www.pythian.com/blog/sql-server-statistics-maintenance-and-best-practices/</a:t>
            </a:r>
            <a:endParaRPr b="0" lang="pt-BR" sz="1200" spc="-1" strike="noStrike">
              <a:solidFill>
                <a:srgbClr val="000000"/>
              </a:solidFill>
              <a:latin typeface="Arial"/>
            </a:endParaRPr>
          </a:p>
          <a:p>
            <a:pPr marL="216000" indent="0" defTabSz="91440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12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pt-BR" sz="1200" spc="-1" strike="noStrike" u="sng">
                <a:solidFill>
                  <a:srgbClr val="000000"/>
                </a:solidFill>
                <a:uFillTx/>
                <a:latin typeface="Arial"/>
                <a:hlinkClick r:id="rId2"/>
              </a:rPr>
              <a:t>http://www.red-gate.com/community/books/sql-server-statistics</a:t>
            </a:r>
            <a:r>
              <a:rPr b="0" lang="pt-BR" sz="12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(Livro Gratuito)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0" defTabSz="91440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12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pt-BR" sz="1200" spc="-1" strike="noStrike">
                <a:solidFill>
                  <a:srgbClr val="000000"/>
                </a:solidFill>
                <a:latin typeface="Arial"/>
              </a:rPr>
              <a:t>http://www.littlekendra.com/2016/04/18/updating-statistics-in-sql-server-maintenance-answers/</a:t>
            </a:r>
            <a:endParaRPr b="0" lang="pt-BR" sz="1200" spc="-1" strike="noStrike">
              <a:solidFill>
                <a:srgbClr val="000000"/>
              </a:solidFill>
              <a:latin typeface="Arial"/>
            </a:endParaRPr>
          </a:p>
          <a:p>
            <a:pPr marL="216000" indent="0" defTabSz="91440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1200" spc="-1" strike="noStrike">
              <a:solidFill>
                <a:srgbClr val="000000"/>
              </a:solidFill>
              <a:latin typeface="Arial"/>
            </a:endParaRPr>
          </a:p>
          <a:p>
            <a:pPr marL="216000" indent="0" defTabSz="91440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1200" spc="-1" strike="noStrike">
              <a:solidFill>
                <a:srgbClr val="000000"/>
              </a:solidFill>
              <a:latin typeface="Arial"/>
            </a:endParaRPr>
          </a:p>
          <a:p>
            <a:pPr marL="216000" indent="0" defTabSz="91440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12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pt-BR" sz="1200" spc="-1" strike="noStrike" u="sng">
                <a:solidFill>
                  <a:srgbClr val="000000"/>
                </a:solidFill>
                <a:uFillTx/>
                <a:latin typeface="Arial"/>
                <a:hlinkClick r:id="rId3"/>
              </a:rPr>
              <a:t>http://www.fabriciolima.net/blog/2011/06/29/rotina-para-atualizar-as-estatisticas-do-seu-banco-de-dados/</a:t>
            </a:r>
            <a:endParaRPr b="0" lang="pt-BR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4" name="PlaceHolder 3"/>
          <p:cNvSpPr>
            <a:spLocks noGrp="1"/>
          </p:cNvSpPr>
          <p:nvPr>
            <p:ph type="sldNum" idx="82"/>
          </p:nvPr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pt-BR" sz="12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851AAE85-CF79-49A0-9484-7E543F5C9C04}" type="slidenum">
              <a:rPr b="0" lang="pt-BR" sz="1200" spc="-1" strike="noStrike">
                <a:solidFill>
                  <a:schemeClr val="dk1"/>
                </a:solidFill>
                <a:latin typeface="+mn-lt"/>
                <a:ea typeface="+mn-ea"/>
              </a:rPr>
              <a:t>&lt;número&gt;</a:t>
            </a:fld>
            <a:endParaRPr b="0" lang="pt-BR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  <a:ln w="0">
            <a:noFill/>
          </a:ln>
        </p:spPr>
      </p:sp>
      <p:sp>
        <p:nvSpPr>
          <p:cNvPr id="35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216000"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pt-BR" sz="2000" spc="-1" strike="noStrike">
                <a:solidFill>
                  <a:srgbClr val="000000"/>
                </a:solidFill>
                <a:latin typeface="Arial"/>
              </a:rPr>
              <a:t>Leitura Complementar: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pt-BR" sz="1200" spc="-1" strike="noStrike" u="sng">
                <a:solidFill>
                  <a:srgbClr val="000000"/>
                </a:solidFill>
                <a:uFillTx/>
                <a:latin typeface="Arial"/>
                <a:hlinkClick r:id="rId1"/>
              </a:rPr>
              <a:t>http://www.pythian.com/blog/sql-server-statistics-maintenance-and-best-practices/</a:t>
            </a:r>
            <a:endParaRPr b="0" lang="pt-BR" sz="1200" spc="-1" strike="noStrike">
              <a:solidFill>
                <a:srgbClr val="000000"/>
              </a:solidFill>
              <a:latin typeface="Arial"/>
            </a:endParaRPr>
          </a:p>
          <a:p>
            <a:pPr marL="216000" indent="0" defTabSz="91440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12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pt-BR" sz="1200" spc="-1" strike="noStrike" u="sng">
                <a:solidFill>
                  <a:srgbClr val="000000"/>
                </a:solidFill>
                <a:uFillTx/>
                <a:latin typeface="Arial"/>
                <a:hlinkClick r:id="rId2"/>
              </a:rPr>
              <a:t>http://www.red-gate.com/community/books/sql-server-statistics</a:t>
            </a:r>
            <a:r>
              <a:rPr b="0" lang="pt-BR" sz="12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(Livro Gratuito)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0" defTabSz="91440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12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pt-BR" sz="1200" spc="-1" strike="noStrike">
                <a:solidFill>
                  <a:srgbClr val="000000"/>
                </a:solidFill>
                <a:latin typeface="Arial"/>
              </a:rPr>
              <a:t>http://www.littlekendra.com/2016/04/18/updating-statistics-in-sql-server-maintenance-answers/</a:t>
            </a:r>
            <a:endParaRPr b="0" lang="pt-BR" sz="1200" spc="-1" strike="noStrike">
              <a:solidFill>
                <a:srgbClr val="000000"/>
              </a:solidFill>
              <a:latin typeface="Arial"/>
            </a:endParaRPr>
          </a:p>
          <a:p>
            <a:pPr marL="216000" indent="0" defTabSz="91440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1200" spc="-1" strike="noStrike">
              <a:solidFill>
                <a:srgbClr val="000000"/>
              </a:solidFill>
              <a:latin typeface="Arial"/>
            </a:endParaRPr>
          </a:p>
          <a:p>
            <a:pPr marL="216000" indent="0" defTabSz="91440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1200" spc="-1" strike="noStrike">
              <a:solidFill>
                <a:srgbClr val="000000"/>
              </a:solidFill>
              <a:latin typeface="Arial"/>
            </a:endParaRPr>
          </a:p>
          <a:p>
            <a:pPr marL="216000" indent="0" defTabSz="91440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12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pt-BR" sz="1200" spc="-1" strike="noStrike" u="sng">
                <a:solidFill>
                  <a:srgbClr val="000000"/>
                </a:solidFill>
                <a:uFillTx/>
                <a:latin typeface="Arial"/>
                <a:hlinkClick r:id="rId3"/>
              </a:rPr>
              <a:t>http://www.fabriciolima.net/blog/2011/06/29/rotina-para-atualizar-as-estatisticas-do-seu-banco-de-dados/</a:t>
            </a:r>
            <a:endParaRPr b="0" lang="pt-BR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7" name="PlaceHolder 3"/>
          <p:cNvSpPr>
            <a:spLocks noGrp="1"/>
          </p:cNvSpPr>
          <p:nvPr>
            <p:ph type="sldNum" idx="83"/>
          </p:nvPr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pt-BR" sz="12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7F2D409A-8BDA-474C-B7AB-38B7F577B3FD}" type="slidenum">
              <a:rPr b="0" lang="pt-BR" sz="1200" spc="-1" strike="noStrike">
                <a:solidFill>
                  <a:schemeClr val="dk1"/>
                </a:solidFill>
                <a:latin typeface="+mn-lt"/>
                <a:ea typeface="+mn-ea"/>
              </a:rPr>
              <a:t>&lt;número&gt;</a:t>
            </a:fld>
            <a:endParaRPr b="0" lang="pt-BR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  <a:ln w="0">
            <a:noFill/>
          </a:ln>
        </p:spPr>
      </p:sp>
      <p:sp>
        <p:nvSpPr>
          <p:cNvPr id="35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87222"/>
          </a:bodyPr>
          <a:p>
            <a:pPr marL="216000"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pt-BR" sz="2000" spc="-1" strike="noStrike">
                <a:solidFill>
                  <a:srgbClr val="000000"/>
                </a:solidFill>
                <a:latin typeface="Arial"/>
              </a:rPr>
              <a:t>Leitura Complementar: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pt-BR" sz="1200" spc="-1" strike="noStrike" u="sng">
                <a:solidFill>
                  <a:srgbClr val="000000"/>
                </a:solidFill>
                <a:uFillTx/>
                <a:latin typeface="Arial"/>
                <a:hlinkClick r:id="rId1"/>
              </a:rPr>
              <a:t>https://www.simple-talk.com/sql/learn-sql-server/sql-server-index-basics/</a:t>
            </a:r>
            <a:endParaRPr b="0" lang="pt-BR" sz="1200" spc="-1" strike="noStrike">
              <a:solidFill>
                <a:srgbClr val="000000"/>
              </a:solidFill>
              <a:latin typeface="Arial"/>
            </a:endParaRPr>
          </a:p>
          <a:p>
            <a:pPr marL="216000" indent="0" defTabSz="91440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12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pt-BR" sz="1200" spc="-1" strike="noStrike" u="sng">
                <a:solidFill>
                  <a:srgbClr val="000000"/>
                </a:solidFill>
                <a:uFillTx/>
                <a:latin typeface="Arial"/>
                <a:hlinkClick r:id="rId2"/>
              </a:rPr>
              <a:t>http://www.sql-server-performance.com/2007/clustered-indexes/</a:t>
            </a:r>
            <a:endParaRPr b="0" lang="pt-BR" sz="1200" spc="-1" strike="noStrike">
              <a:solidFill>
                <a:srgbClr val="000000"/>
              </a:solidFill>
              <a:latin typeface="Arial"/>
            </a:endParaRPr>
          </a:p>
          <a:p>
            <a:pPr marL="216000" indent="0" defTabSz="91440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12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pt-BR" sz="1200" spc="-1" strike="noStrike" u="sng">
                <a:solidFill>
                  <a:srgbClr val="000000"/>
                </a:solidFill>
                <a:uFillTx/>
                <a:latin typeface="Arial"/>
                <a:hlinkClick r:id="rId3"/>
              </a:rPr>
              <a:t>http://www.mssqltips.com/sqlservertip/1206/understanding-sql-server-indexing/</a:t>
            </a:r>
            <a:endParaRPr b="0" lang="pt-BR" sz="1200" spc="-1" strike="noStrike">
              <a:solidFill>
                <a:srgbClr val="000000"/>
              </a:solidFill>
              <a:latin typeface="Arial"/>
            </a:endParaRPr>
          </a:p>
          <a:p>
            <a:pPr marL="216000" indent="0" defTabSz="91440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12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pt-BR" sz="1200" spc="-1" strike="noStrike" u="sng">
                <a:solidFill>
                  <a:srgbClr val="000000"/>
                </a:solidFill>
                <a:uFillTx/>
                <a:latin typeface="Arial"/>
                <a:hlinkClick r:id="rId4"/>
              </a:rPr>
              <a:t>http://www.mssqltips.com/sql-server-tip-category/38/indexing/</a:t>
            </a:r>
            <a:endParaRPr b="0" lang="pt-BR" sz="1200" spc="-1" strike="noStrike">
              <a:solidFill>
                <a:srgbClr val="000000"/>
              </a:solidFill>
              <a:latin typeface="Arial"/>
            </a:endParaRPr>
          </a:p>
          <a:p>
            <a:pPr marL="216000" indent="0" defTabSz="91440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12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pt-BR" sz="1200" spc="-1" strike="noStrike" u="sng">
                <a:solidFill>
                  <a:srgbClr val="000000"/>
                </a:solidFill>
                <a:uFillTx/>
                <a:latin typeface="Arial"/>
                <a:hlinkClick r:id="rId5"/>
              </a:rPr>
              <a:t>http://blogs.msdn.com/b/timchapman/archive/2012/09/28/index-rebuild-vs-reorganize-the-transaction-log-edition.aspx</a:t>
            </a:r>
            <a:endParaRPr b="0" lang="pt-BR" sz="1200" spc="-1" strike="noStrike">
              <a:solidFill>
                <a:srgbClr val="000000"/>
              </a:solidFill>
              <a:latin typeface="Arial"/>
            </a:endParaRPr>
          </a:p>
          <a:p>
            <a:pPr marL="216000" indent="0" defTabSz="91440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12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1" lang="pt-BR" sz="20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1" lang="pt-BR" sz="2000" spc="-1" strike="noStrike">
                <a:solidFill>
                  <a:srgbClr val="000000"/>
                </a:solidFill>
                <a:latin typeface="Arial"/>
              </a:rPr>
              <a:t>Livro: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0" defTabSz="91440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pt-BR" sz="1200" spc="-1" strike="noStrike" u="sng">
                <a:solidFill>
                  <a:srgbClr val="000000"/>
                </a:solidFill>
                <a:uFillTx/>
                <a:latin typeface="Arial"/>
                <a:hlinkClick r:id="rId6"/>
              </a:rPr>
              <a:t>http://www.amazon.com/Expert-Performance-Indexing-Server-2012/dp/1430237414</a:t>
            </a:r>
            <a:endParaRPr b="0" lang="pt-BR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0" name="PlaceHolder 3"/>
          <p:cNvSpPr>
            <a:spLocks noGrp="1"/>
          </p:cNvSpPr>
          <p:nvPr>
            <p:ph type="sldNum" idx="84"/>
          </p:nvPr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pt-BR" sz="12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C2AE129A-9BB5-481C-876B-FFC8A5F2B976}" type="slidenum">
              <a:rPr b="0" lang="pt-BR" sz="1200" spc="-1" strike="noStrike">
                <a:solidFill>
                  <a:schemeClr val="dk1"/>
                </a:solidFill>
                <a:latin typeface="+mn-lt"/>
                <a:ea typeface="+mn-ea"/>
              </a:rPr>
              <a:t>&lt;número&gt;</a:t>
            </a:fld>
            <a:endParaRPr b="0" lang="pt-BR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  <a:ln w="0">
            <a:noFill/>
          </a:ln>
        </p:spPr>
      </p:sp>
      <p:sp>
        <p:nvSpPr>
          <p:cNvPr id="36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216000"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pt-BR" sz="2000" spc="-1" strike="noStrike">
                <a:solidFill>
                  <a:srgbClr val="000000"/>
                </a:solidFill>
                <a:latin typeface="Arial"/>
              </a:rPr>
              <a:t>Leitura Complementar: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0" defTabSz="91440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1" marL="216000" indent="-21600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pt-BR" sz="2400" spc="-1" strike="noStrike" u="sng">
                <a:solidFill>
                  <a:srgbClr val="000000"/>
                </a:solidFill>
                <a:uFillTx/>
                <a:latin typeface="Arial"/>
                <a:hlinkClick r:id="rId1"/>
              </a:rPr>
              <a:t>http://www.fabriciolima.net/blog/2010/11/30/casos-do-dia-a-dia-exclusao-de-um-indice-grande-e-pouco-utilizado/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3" name="PlaceHolder 3"/>
          <p:cNvSpPr>
            <a:spLocks noGrp="1"/>
          </p:cNvSpPr>
          <p:nvPr>
            <p:ph type="sldNum" idx="85"/>
          </p:nvPr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pt-BR" sz="12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BBD1FA6E-40D1-45A5-BECC-04833E961D57}" type="slidenum">
              <a:rPr b="0" lang="pt-BR" sz="1200" spc="-1" strike="noStrike">
                <a:solidFill>
                  <a:schemeClr val="dk1"/>
                </a:solidFill>
                <a:latin typeface="+mn-lt"/>
                <a:ea typeface="+mn-ea"/>
              </a:rPr>
              <a:t>&lt;número&gt;</a:t>
            </a:fld>
            <a:endParaRPr b="0" lang="pt-BR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  <a:ln w="0">
            <a:noFill/>
          </a:ln>
        </p:spPr>
      </p:sp>
      <p:sp>
        <p:nvSpPr>
          <p:cNvPr id="36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Vídeo em inglês muito bom para entendimento do funcionamento dos índices: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pt-BR" sz="1200" spc="-1" strike="noStrike" u="sng">
                <a:solidFill>
                  <a:srgbClr val="000000"/>
                </a:solidFill>
                <a:uFillTx/>
                <a:latin typeface="Arial"/>
                <a:hlinkClick r:id="rId1"/>
              </a:rPr>
              <a:t>https://www.youtube.com/watch?v=p9FlnOPltA8</a:t>
            </a:r>
            <a:endParaRPr b="0" lang="pt-BR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6" name="PlaceHolder 3"/>
          <p:cNvSpPr>
            <a:spLocks noGrp="1"/>
          </p:cNvSpPr>
          <p:nvPr>
            <p:ph type="sldNum" idx="86"/>
          </p:nvPr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pt-BR" sz="12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D2A403C7-2F74-4C36-8BA0-B155B1B3A771}" type="slidenum">
              <a:rPr b="0" lang="pt-BR" sz="1200" spc="-1" strike="noStrike">
                <a:solidFill>
                  <a:schemeClr val="dk1"/>
                </a:solidFill>
                <a:latin typeface="+mn-lt"/>
                <a:ea typeface="+mn-ea"/>
              </a:rPr>
              <a:t>&lt;número&gt;</a:t>
            </a:fld>
            <a:endParaRPr b="0" lang="pt-BR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2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  <a:ln w="0">
            <a:noFill/>
          </a:ln>
        </p:spPr>
      </p:sp>
      <p:sp>
        <p:nvSpPr>
          <p:cNvPr id="36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216000" indent="-216000">
              <a:buNone/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9" name="PlaceHolder 3"/>
          <p:cNvSpPr>
            <a:spLocks noGrp="1"/>
          </p:cNvSpPr>
          <p:nvPr>
            <p:ph type="sldNum" idx="87"/>
          </p:nvPr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pt-BR" sz="12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BAD22409-7E0F-4D36-800E-06B94D77ECAB}" type="slidenum">
              <a:rPr b="0" lang="pt-BR" sz="1200" spc="-1" strike="noStrike">
                <a:solidFill>
                  <a:schemeClr val="dk1"/>
                </a:solidFill>
                <a:latin typeface="+mn-lt"/>
                <a:ea typeface="+mn-ea"/>
              </a:rPr>
              <a:t>&lt;número&gt;</a:t>
            </a:fld>
            <a:endParaRPr b="0" lang="pt-BR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2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  <a:ln w="0">
            <a:noFill/>
          </a:ln>
        </p:spPr>
      </p:sp>
      <p:sp>
        <p:nvSpPr>
          <p:cNvPr id="37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216000" indent="-216000">
              <a:buNone/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2" name="PlaceHolder 3"/>
          <p:cNvSpPr>
            <a:spLocks noGrp="1"/>
          </p:cNvSpPr>
          <p:nvPr>
            <p:ph type="sldNum" idx="88"/>
          </p:nvPr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pt-BR" sz="12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4D5E3998-1E7F-469C-81CC-43EFAB128C01}" type="slidenum">
              <a:rPr b="0" lang="pt-BR" sz="1200" spc="-1" strike="noStrike">
                <a:solidFill>
                  <a:schemeClr val="dk1"/>
                </a:solidFill>
                <a:latin typeface="+mn-lt"/>
                <a:ea typeface="+mn-ea"/>
              </a:rPr>
              <a:t>&lt;número&gt;</a:t>
            </a:fld>
            <a:endParaRPr b="0" lang="pt-BR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2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  <a:ln w="0">
            <a:noFill/>
          </a:ln>
        </p:spPr>
      </p:sp>
      <p:sp>
        <p:nvSpPr>
          <p:cNvPr id="37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216000" indent="-216000">
              <a:buNone/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5" name="PlaceHolder 3"/>
          <p:cNvSpPr>
            <a:spLocks noGrp="1"/>
          </p:cNvSpPr>
          <p:nvPr>
            <p:ph type="sldNum" idx="89"/>
          </p:nvPr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pt-BR" sz="12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895EB9FD-0617-4BBA-84A2-B8EEB8826522}" type="slidenum">
              <a:rPr b="0" lang="pt-BR" sz="1200" spc="-1" strike="noStrike">
                <a:solidFill>
                  <a:schemeClr val="dk1"/>
                </a:solidFill>
                <a:latin typeface="+mn-lt"/>
                <a:ea typeface="+mn-ea"/>
              </a:rPr>
              <a:t>&lt;número&gt;</a:t>
            </a:fld>
            <a:endParaRPr b="0" lang="pt-BR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2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  <a:ln w="0">
            <a:noFill/>
          </a:ln>
        </p:spPr>
      </p:sp>
      <p:sp>
        <p:nvSpPr>
          <p:cNvPr id="37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216000" indent="-216000">
              <a:buNone/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8" name="PlaceHolder 3"/>
          <p:cNvSpPr>
            <a:spLocks noGrp="1"/>
          </p:cNvSpPr>
          <p:nvPr>
            <p:ph type="sldNum" idx="90"/>
          </p:nvPr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pt-BR" sz="12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4BC9A778-064D-458B-9313-A2121CF86B92}" type="slidenum">
              <a:rPr b="0" lang="pt-BR" sz="1200" spc="-1" strike="noStrike">
                <a:solidFill>
                  <a:schemeClr val="dk1"/>
                </a:solidFill>
                <a:latin typeface="+mn-lt"/>
                <a:ea typeface="+mn-ea"/>
              </a:rPr>
              <a:t>&lt;número&gt;</a:t>
            </a:fld>
            <a:endParaRPr b="0" lang="pt-BR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2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  <a:ln w="0">
            <a:noFill/>
          </a:ln>
        </p:spPr>
      </p:sp>
      <p:sp>
        <p:nvSpPr>
          <p:cNvPr id="38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216000" indent="-216000">
              <a:buNone/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1" name="PlaceHolder 3"/>
          <p:cNvSpPr>
            <a:spLocks noGrp="1"/>
          </p:cNvSpPr>
          <p:nvPr>
            <p:ph type="sldNum" idx="91"/>
          </p:nvPr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pt-BR" sz="12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DD320999-16D4-4BCC-BA23-38EA8672DBAE}" type="slidenum">
              <a:rPr b="0" lang="pt-BR" sz="1200" spc="-1" strike="noStrike">
                <a:solidFill>
                  <a:schemeClr val="dk1"/>
                </a:solidFill>
                <a:latin typeface="+mn-lt"/>
                <a:ea typeface="+mn-ea"/>
              </a:rPr>
              <a:t>&lt;número&gt;</a:t>
            </a:fld>
            <a:endParaRPr b="0" lang="pt-BR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2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  <a:ln w="0">
            <a:noFill/>
          </a:ln>
        </p:spPr>
      </p:sp>
      <p:sp>
        <p:nvSpPr>
          <p:cNvPr id="38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216000" indent="-216000">
              <a:buNone/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4" name="PlaceHolder 3"/>
          <p:cNvSpPr>
            <a:spLocks noGrp="1"/>
          </p:cNvSpPr>
          <p:nvPr>
            <p:ph type="sldNum" idx="92"/>
          </p:nvPr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pt-BR" sz="12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7678CB90-3CAB-4CE4-8C23-42032B684FA2}" type="slidenum">
              <a:rPr b="0" lang="pt-BR" sz="1200" spc="-1" strike="noStrike">
                <a:solidFill>
                  <a:schemeClr val="dk1"/>
                </a:solidFill>
                <a:latin typeface="+mn-lt"/>
                <a:ea typeface="+mn-ea"/>
              </a:rPr>
              <a:t>&lt;número&gt;</a:t>
            </a:fld>
            <a:endParaRPr b="0" lang="pt-BR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2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  <a:ln w="0">
            <a:noFill/>
          </a:ln>
        </p:spPr>
      </p:sp>
      <p:sp>
        <p:nvSpPr>
          <p:cNvPr id="38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216000"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pt-BR" sz="2400" spc="-1" strike="noStrike">
                <a:solidFill>
                  <a:srgbClr val="000000"/>
                </a:solidFill>
                <a:latin typeface="Arial"/>
              </a:rPr>
              <a:t>Leitura Complementar: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marL="216000" indent="0" defTabSz="91440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pt-BR" sz="24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pt-BR" sz="2400" spc="-1" strike="noStrike" u="sng">
                <a:solidFill>
                  <a:srgbClr val="000000"/>
                </a:solidFill>
                <a:uFillTx/>
                <a:latin typeface="Arial"/>
                <a:hlinkClick r:id="rId1"/>
              </a:rPr>
              <a:t>http://www.fabriciolima.net/blog/2011/02/07/querys-do-dia-a-dia-como-visualizar-as-colunas-include-de-um-indice/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marL="216000" indent="0" defTabSz="91440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pt-BR" sz="24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pt-BR" sz="2400" spc="-1" strike="noStrike" u="sng">
                <a:solidFill>
                  <a:srgbClr val="000000"/>
                </a:solidFill>
                <a:uFillTx/>
                <a:latin typeface="Arial"/>
                <a:hlinkClick r:id="rId2"/>
              </a:rPr>
              <a:t>http://fabriciolima.net/blog/2011/02/26/qual-o-valor-ideal-para-o-fillfactor-de-um-indice/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7" name="PlaceHolder 3"/>
          <p:cNvSpPr>
            <a:spLocks noGrp="1"/>
          </p:cNvSpPr>
          <p:nvPr>
            <p:ph type="sldNum" idx="93"/>
          </p:nvPr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pt-BR" sz="12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4BEF57A8-EB7E-4B7E-8F24-B5E91BDB2716}" type="slidenum">
              <a:rPr b="0" lang="pt-BR" sz="1200" spc="-1" strike="noStrike">
                <a:solidFill>
                  <a:schemeClr val="dk1"/>
                </a:solidFill>
                <a:latin typeface="+mn-lt"/>
                <a:ea typeface="+mn-ea"/>
              </a:rPr>
              <a:t>&lt;número&gt;</a:t>
            </a:fld>
            <a:endParaRPr b="0" lang="pt-BR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2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  <a:ln w="0">
            <a:noFill/>
          </a:ln>
        </p:spPr>
      </p:sp>
      <p:sp>
        <p:nvSpPr>
          <p:cNvPr id="38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216000"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pt-BR" sz="2400" spc="-1" strike="noStrike">
                <a:solidFill>
                  <a:srgbClr val="000000"/>
                </a:solidFill>
                <a:latin typeface="Arial"/>
              </a:rPr>
              <a:t>Leitura Complementar: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pt-BR" sz="24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pt-BR" sz="2400" spc="-1" strike="noStrike" u="sng">
                <a:solidFill>
                  <a:srgbClr val="000000"/>
                </a:solidFill>
                <a:uFillTx/>
                <a:latin typeface="Arial"/>
                <a:hlinkClick r:id="rId1"/>
              </a:rPr>
              <a:t>http://www.sqlskills.com/blogs/paul/tracking-page-splits-using-the-transaction-log/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marL="216000" indent="0" defTabSz="91440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pt-BR" sz="24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pt-BR" sz="2400" spc="-1" strike="noStrike" u="sng">
                <a:solidFill>
                  <a:srgbClr val="000000"/>
                </a:solidFill>
                <a:uFillTx/>
                <a:latin typeface="Arial"/>
                <a:hlinkClick r:id="rId2"/>
              </a:rPr>
              <a:t>http://sqlblogcasts.com/blogs/tonyrogerson/archive/2007/06/28/what-is-a-page-split-what-happens-why-does-it-happen-why-worry.aspx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0" name="PlaceHolder 3"/>
          <p:cNvSpPr>
            <a:spLocks noGrp="1"/>
          </p:cNvSpPr>
          <p:nvPr>
            <p:ph type="sldNum" idx="94"/>
          </p:nvPr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pt-BR" sz="12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7C09652B-9F67-4625-911A-795520E0F70E}" type="slidenum">
              <a:rPr b="0" lang="pt-BR" sz="1200" spc="-1" strike="noStrike">
                <a:solidFill>
                  <a:schemeClr val="dk1"/>
                </a:solidFill>
                <a:latin typeface="+mn-lt"/>
                <a:ea typeface="+mn-ea"/>
              </a:rPr>
              <a:t>&lt;número&gt;</a:t>
            </a:fld>
            <a:endParaRPr b="0" lang="pt-BR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2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  <a:ln w="0">
            <a:noFill/>
          </a:ln>
        </p:spPr>
      </p:sp>
      <p:sp>
        <p:nvSpPr>
          <p:cNvPr id="39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216000" indent="-216000">
              <a:buNone/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3" name="PlaceHolder 3"/>
          <p:cNvSpPr>
            <a:spLocks noGrp="1"/>
          </p:cNvSpPr>
          <p:nvPr>
            <p:ph type="sldNum" idx="95"/>
          </p:nvPr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pt-BR" sz="12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8E31134F-134A-42B8-B160-D0DF6A842E4A}" type="slidenum">
              <a:rPr b="0" lang="pt-BR" sz="1200" spc="-1" strike="noStrike">
                <a:solidFill>
                  <a:schemeClr val="dk1"/>
                </a:solidFill>
                <a:latin typeface="+mn-lt"/>
                <a:ea typeface="+mn-ea"/>
              </a:rPr>
              <a:t>&lt;número&gt;</a:t>
            </a:fld>
            <a:endParaRPr b="0" lang="pt-BR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  <a:ln w="0">
            <a:noFill/>
          </a:ln>
        </p:spPr>
      </p:sp>
      <p:sp>
        <p:nvSpPr>
          <p:cNvPr id="31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64999"/>
          </a:bodyPr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1" lang="pt-BR" sz="20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1" lang="pt-BR" sz="2000" spc="-1" strike="noStrike" u="sng">
                <a:solidFill>
                  <a:srgbClr val="000000"/>
                </a:solidFill>
                <a:uFillTx/>
                <a:latin typeface="Arial"/>
              </a:rPr>
              <a:t>Total:</a:t>
            </a: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 Total de memória disponível para o Windows.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1" lang="pt-BR" sz="20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1" lang="pt-BR" sz="2000" spc="-1" strike="noStrike" u="sng">
                <a:solidFill>
                  <a:srgbClr val="000000"/>
                </a:solidFill>
                <a:uFillTx/>
                <a:latin typeface="Arial"/>
              </a:rPr>
              <a:t>Cached:</a:t>
            </a: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 Parte da memória utilizada como cache, tanto o cache que pode ser liberado quanto o que não pode.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1" lang="pt-BR" sz="20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1" lang="pt-BR" sz="2000" spc="-1" strike="noStrike" u="sng">
                <a:solidFill>
                  <a:srgbClr val="000000"/>
                </a:solidFill>
                <a:uFillTx/>
                <a:latin typeface="Arial"/>
              </a:rPr>
              <a:t>Available:</a:t>
            </a: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 Além do espaço contido na parte Free, também possui partes da memória que estão sendo utilizadas para cache mas a qualquer momento podem ser liberadas para as aplicações. (Esse é o valor que utilizamos como referência para olhar a memória disponível no task manager).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1" lang="pt-BR" sz="20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1" lang="pt-BR" sz="2000" spc="-1" strike="noStrike" u="sng">
                <a:solidFill>
                  <a:srgbClr val="000000"/>
                </a:solidFill>
                <a:uFillTx/>
                <a:latin typeface="Arial"/>
              </a:rPr>
              <a:t>Free:</a:t>
            </a: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 Parte da memória que não tem nada. Está totalmente parada.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pt-BR" sz="2000" spc="-1" strike="noStrike">
                <a:solidFill>
                  <a:srgbClr val="000000"/>
                </a:solidFill>
                <a:latin typeface="Arial"/>
              </a:rPr>
              <a:t>Leitura Complementar: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pt-BR" sz="1200" spc="-1" strike="noStrike" u="sng">
                <a:solidFill>
                  <a:srgbClr val="000000"/>
                </a:solidFill>
                <a:uFillTx/>
                <a:latin typeface="Arial"/>
                <a:hlinkClick r:id="rId1"/>
              </a:rPr>
              <a:t>http://brandonlive.com/2010/02/21/measuring-memory-usage-in-windows-7/</a:t>
            </a:r>
            <a:endParaRPr b="0" lang="pt-BR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8" name="PlaceHolder 3"/>
          <p:cNvSpPr>
            <a:spLocks noGrp="1"/>
          </p:cNvSpPr>
          <p:nvPr>
            <p:ph type="sldNum" idx="70"/>
          </p:nvPr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pt-BR" sz="12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9BA16432-89C5-4E98-8084-BBA5101A2EA3}" type="slidenum">
              <a:rPr b="0" lang="pt-BR" sz="1200" spc="-1" strike="noStrike">
                <a:solidFill>
                  <a:schemeClr val="dk1"/>
                </a:solidFill>
                <a:latin typeface="+mn-lt"/>
                <a:ea typeface="+mn-ea"/>
              </a:rPr>
              <a:t>3</a:t>
            </a:fld>
            <a:endParaRPr b="0" lang="pt-BR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3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  <a:ln w="0">
            <a:noFill/>
          </a:ln>
        </p:spPr>
      </p:sp>
      <p:sp>
        <p:nvSpPr>
          <p:cNvPr id="39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216000" indent="-216000">
              <a:buNone/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6" name="PlaceHolder 3"/>
          <p:cNvSpPr>
            <a:spLocks noGrp="1"/>
          </p:cNvSpPr>
          <p:nvPr>
            <p:ph type="sldNum" idx="96"/>
          </p:nvPr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pt-BR" sz="12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FD4E8190-C4AA-4075-8932-0BBC8B434BA8}" type="slidenum">
              <a:rPr b="0" lang="pt-BR" sz="1200" spc="-1" strike="noStrike">
                <a:solidFill>
                  <a:schemeClr val="dk1"/>
                </a:solidFill>
                <a:latin typeface="+mn-lt"/>
                <a:ea typeface="+mn-ea"/>
              </a:rPr>
              <a:t>&lt;número&gt;</a:t>
            </a:fld>
            <a:endParaRPr b="0" lang="pt-BR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3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  <a:ln w="0">
            <a:noFill/>
          </a:ln>
        </p:spPr>
      </p:sp>
      <p:sp>
        <p:nvSpPr>
          <p:cNvPr id="39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216000" indent="-216000">
              <a:buNone/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9" name="PlaceHolder 3"/>
          <p:cNvSpPr>
            <a:spLocks noGrp="1"/>
          </p:cNvSpPr>
          <p:nvPr>
            <p:ph type="sldNum" idx="97"/>
          </p:nvPr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pt-BR" sz="12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1C1D953F-2D80-42C3-BC5C-66E9EA9A46B3}" type="slidenum">
              <a:rPr b="0" lang="pt-BR" sz="1200" spc="-1" strike="noStrike">
                <a:solidFill>
                  <a:schemeClr val="dk1"/>
                </a:solidFill>
                <a:latin typeface="+mn-lt"/>
                <a:ea typeface="+mn-ea"/>
              </a:rPr>
              <a:t>&lt;número&gt;</a:t>
            </a:fld>
            <a:endParaRPr b="0" lang="pt-BR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3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  <a:ln w="0">
            <a:noFill/>
          </a:ln>
        </p:spPr>
      </p:sp>
      <p:sp>
        <p:nvSpPr>
          <p:cNvPr id="40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216000" indent="-216000">
              <a:buNone/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2" name="PlaceHolder 3"/>
          <p:cNvSpPr>
            <a:spLocks noGrp="1"/>
          </p:cNvSpPr>
          <p:nvPr>
            <p:ph type="sldNum" idx="98"/>
          </p:nvPr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pt-BR" sz="12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ACC9FACE-58D4-4B9A-9D22-E5C4BBF68459}" type="slidenum">
              <a:rPr b="0" lang="pt-BR" sz="1200" spc="-1" strike="noStrike">
                <a:solidFill>
                  <a:schemeClr val="dk1"/>
                </a:solidFill>
                <a:latin typeface="+mn-lt"/>
                <a:ea typeface="+mn-ea"/>
              </a:rPr>
              <a:t>&lt;número&gt;</a:t>
            </a:fld>
            <a:endParaRPr b="0" lang="pt-BR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3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  <a:ln w="0">
            <a:noFill/>
          </a:ln>
        </p:spPr>
      </p:sp>
      <p:sp>
        <p:nvSpPr>
          <p:cNvPr id="40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216000"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pt-BR" sz="2000" spc="-1" strike="noStrike">
                <a:solidFill>
                  <a:srgbClr val="000000"/>
                </a:solidFill>
                <a:latin typeface="Arial"/>
              </a:rPr>
              <a:t>Leitura Complementar: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0" defTabSz="91440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pt-BR" sz="1200" spc="-1" strike="noStrike" u="sng">
                <a:solidFill>
                  <a:srgbClr val="000000"/>
                </a:solidFill>
                <a:uFillTx/>
                <a:latin typeface="Arial"/>
                <a:hlinkClick r:id="rId1"/>
              </a:rPr>
              <a:t>http://fabriciolima.net/blog/2011/02/16/monitorando-a-fragmentacao-dos-indices/</a:t>
            </a:r>
            <a:endParaRPr b="0" lang="pt-BR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5" name="PlaceHolder 3"/>
          <p:cNvSpPr>
            <a:spLocks noGrp="1"/>
          </p:cNvSpPr>
          <p:nvPr>
            <p:ph type="sldNum" idx="99"/>
          </p:nvPr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pt-BR" sz="12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D33C5694-8BE2-491C-BD73-A772C2ADFA32}" type="slidenum">
              <a:rPr b="0" lang="pt-BR" sz="1200" spc="-1" strike="noStrike">
                <a:solidFill>
                  <a:schemeClr val="dk1"/>
                </a:solidFill>
                <a:latin typeface="+mn-lt"/>
                <a:ea typeface="+mn-ea"/>
              </a:rPr>
              <a:t>&lt;número&gt;</a:t>
            </a:fld>
            <a:endParaRPr b="0" lang="pt-BR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3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  <a:ln w="0">
            <a:noFill/>
          </a:ln>
        </p:spPr>
      </p:sp>
      <p:sp>
        <p:nvSpPr>
          <p:cNvPr id="40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216000"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pt-BR" sz="2000" spc="-1" strike="noStrike">
                <a:solidFill>
                  <a:srgbClr val="000000"/>
                </a:solidFill>
                <a:latin typeface="Arial"/>
              </a:rPr>
              <a:t>Leitura Complementar: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0" defTabSz="91440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pt-BR" sz="1200" spc="-1" strike="noStrike" u="sng">
                <a:solidFill>
                  <a:srgbClr val="000000"/>
                </a:solidFill>
                <a:uFillTx/>
                <a:latin typeface="Arial"/>
                <a:hlinkClick r:id="rId1"/>
              </a:rPr>
              <a:t>http://fabriciolima.net/blog/2011/02/16/monitorando-a-fragmentacao-dos-indices/</a:t>
            </a:r>
            <a:endParaRPr b="0" lang="pt-BR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8" name="PlaceHolder 3"/>
          <p:cNvSpPr>
            <a:spLocks noGrp="1"/>
          </p:cNvSpPr>
          <p:nvPr>
            <p:ph type="sldNum" idx="100"/>
          </p:nvPr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pt-BR" sz="12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FF595470-9E5D-47B4-BD17-93D83D4C1865}" type="slidenum">
              <a:rPr b="0" lang="pt-BR" sz="1200" spc="-1" strike="noStrike">
                <a:solidFill>
                  <a:schemeClr val="dk1"/>
                </a:solidFill>
                <a:latin typeface="+mn-lt"/>
                <a:ea typeface="+mn-ea"/>
              </a:rPr>
              <a:t>&lt;número&gt;</a:t>
            </a:fld>
            <a:endParaRPr b="0" lang="pt-BR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3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  <a:ln w="0">
            <a:noFill/>
          </a:ln>
        </p:spPr>
      </p:sp>
      <p:sp>
        <p:nvSpPr>
          <p:cNvPr id="41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216000"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pt-BR" sz="2000" spc="-1" strike="noStrike">
                <a:solidFill>
                  <a:srgbClr val="000000"/>
                </a:solidFill>
                <a:latin typeface="Arial"/>
              </a:rPr>
              <a:t>Leitura Complementar: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pt-BR" sz="1200" spc="-1" strike="noStrike" u="sng">
                <a:solidFill>
                  <a:srgbClr val="000000"/>
                </a:solidFill>
                <a:uFillTx/>
                <a:latin typeface="Arial"/>
                <a:hlinkClick r:id="rId1"/>
              </a:rPr>
              <a:t>http://www.tiagobalabuch.com/eu-devo-utilizar-as-dmv/</a:t>
            </a:r>
            <a:endParaRPr b="0" lang="pt-BR" sz="1200" spc="-1" strike="noStrike">
              <a:solidFill>
                <a:srgbClr val="000000"/>
              </a:solidFill>
              <a:latin typeface="Arial"/>
            </a:endParaRPr>
          </a:p>
          <a:p>
            <a:pPr marL="216000" indent="0" defTabSz="91440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12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pt-BR" sz="12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pt-BR" sz="1200" spc="-1" strike="noStrike" u="sng">
                <a:solidFill>
                  <a:srgbClr val="000000"/>
                </a:solidFill>
                <a:uFillTx/>
                <a:latin typeface="Arial"/>
                <a:hlinkClick r:id="rId2"/>
              </a:rPr>
              <a:t>http://www.fabriciolima.net/blog/2010/07/13/e-book-sql-server-dmv-started-pack/</a:t>
            </a:r>
            <a:endParaRPr b="0" lang="pt-BR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1" name="PlaceHolder 3"/>
          <p:cNvSpPr>
            <a:spLocks noGrp="1"/>
          </p:cNvSpPr>
          <p:nvPr>
            <p:ph type="sldNum" idx="101"/>
          </p:nvPr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pt-BR" sz="12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5E757A42-00D9-4682-A3D1-F83D7692D2DC}" type="slidenum">
              <a:rPr b="0" lang="pt-BR" sz="1200" spc="-1" strike="noStrike">
                <a:solidFill>
                  <a:schemeClr val="dk1"/>
                </a:solidFill>
                <a:latin typeface="+mn-lt"/>
                <a:ea typeface="+mn-ea"/>
              </a:rPr>
              <a:t>&lt;número&gt;</a:t>
            </a:fld>
            <a:endParaRPr b="0" lang="pt-BR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3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  <a:ln w="0">
            <a:noFill/>
          </a:ln>
        </p:spPr>
      </p:sp>
      <p:sp>
        <p:nvSpPr>
          <p:cNvPr id="41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216000" indent="-216000">
              <a:buNone/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4" name="PlaceHolder 3"/>
          <p:cNvSpPr>
            <a:spLocks noGrp="1"/>
          </p:cNvSpPr>
          <p:nvPr>
            <p:ph type="sldNum" idx="102"/>
          </p:nvPr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pt-BR" sz="12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207AF51E-41C7-4D76-8FF6-0AAF6BEB4004}" type="slidenum">
              <a:rPr b="0" lang="pt-BR" sz="1200" spc="-1" strike="noStrike">
                <a:solidFill>
                  <a:schemeClr val="dk1"/>
                </a:solidFill>
                <a:latin typeface="+mn-lt"/>
                <a:ea typeface="+mn-ea"/>
              </a:rPr>
              <a:t>&lt;número&gt;</a:t>
            </a:fld>
            <a:endParaRPr b="0" lang="pt-BR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  <a:ln w="0">
            <a:noFill/>
          </a:ln>
        </p:spPr>
      </p:sp>
      <p:sp>
        <p:nvSpPr>
          <p:cNvPr id="32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216000"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pt-BR" sz="2000" spc="-1" strike="noStrike">
                <a:solidFill>
                  <a:srgbClr val="000000"/>
                </a:solidFill>
                <a:latin typeface="Arial"/>
              </a:rPr>
              <a:t>Leitura Complementar: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pt-BR" sz="2000" spc="-1" strike="noStrike" u="sng">
                <a:solidFill>
                  <a:srgbClr val="000000"/>
                </a:solidFill>
                <a:uFillTx/>
                <a:latin typeface="Arial"/>
                <a:hlinkClick r:id="rId1"/>
              </a:rPr>
              <a:t>http://blogs.msdn.com/b/pfebrasilsql/archive/2014/10/03/configurando-o-min-server-memory-e-max-server-memory-parte-1.aspx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0" defTabSz="91440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pt-BR" sz="2000" spc="-1" strike="noStrike" u="sng">
                <a:solidFill>
                  <a:srgbClr val="000000"/>
                </a:solidFill>
                <a:uFillTx/>
                <a:latin typeface="Arial"/>
                <a:hlinkClick r:id="rId2"/>
              </a:rPr>
              <a:t>http://blogs.msdn.com/b/pfebrasilsql/archive/2014/12/04/configurando-o-min-e-max-server-memory-parte-2.aspx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0" defTabSz="91440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pt-BR" sz="1200" spc="-1" strike="noStrike" u="sng">
                <a:solidFill>
                  <a:srgbClr val="000000"/>
                </a:solidFill>
                <a:uFillTx/>
                <a:latin typeface="Arial"/>
                <a:hlinkClick r:id="rId3"/>
              </a:rPr>
              <a:t>http://www.fabriciolima.net/blog/2010/08/09/utilizacao-de-mais-de-3gb-de-memoria-no-sql-server-em-um-ambiente-32-bits/</a:t>
            </a:r>
            <a:endParaRPr b="0" lang="pt-BR" sz="1200" spc="-1" strike="noStrike">
              <a:solidFill>
                <a:srgbClr val="000000"/>
              </a:solidFill>
              <a:latin typeface="Arial"/>
            </a:endParaRPr>
          </a:p>
          <a:p>
            <a:pPr marL="216000" indent="0" defTabSz="91440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12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pt-BR" sz="12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pt-BR" sz="1200" spc="-1" strike="noStrike" u="sng">
                <a:solidFill>
                  <a:srgbClr val="000000"/>
                </a:solidFill>
                <a:uFillTx/>
                <a:latin typeface="Arial"/>
                <a:hlinkClick r:id="rId4"/>
              </a:rPr>
              <a:t>http://www.fabriciolima.net/blog/2010/12/25/casos-do-dia-a-dia-diminuindo-um-problema-de-memoria-no-sql-server/</a:t>
            </a:r>
            <a:endParaRPr b="0" lang="pt-BR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1" name="PlaceHolder 3"/>
          <p:cNvSpPr>
            <a:spLocks noGrp="1"/>
          </p:cNvSpPr>
          <p:nvPr>
            <p:ph type="sldNum" idx="71"/>
          </p:nvPr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pt-BR" sz="12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DE88BF08-0872-4069-924C-BEAD06D6B099}" type="slidenum">
              <a:rPr b="0" lang="pt-BR" sz="1200" spc="-1" strike="noStrike">
                <a:solidFill>
                  <a:schemeClr val="dk1"/>
                </a:solidFill>
                <a:latin typeface="+mn-lt"/>
                <a:ea typeface="+mn-ea"/>
              </a:rPr>
              <a:t>4</a:t>
            </a:fld>
            <a:endParaRPr b="0" lang="pt-BR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4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  <a:ln w="0">
            <a:noFill/>
          </a:ln>
        </p:spPr>
      </p:sp>
      <p:sp>
        <p:nvSpPr>
          <p:cNvPr id="41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216000" indent="-216000">
              <a:buNone/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7" name="PlaceHolder 3"/>
          <p:cNvSpPr>
            <a:spLocks noGrp="1"/>
          </p:cNvSpPr>
          <p:nvPr>
            <p:ph type="sldNum" idx="103"/>
          </p:nvPr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pt-BR" sz="12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ACAD2BE0-CB01-48E2-B140-1FF559122681}" type="slidenum">
              <a:rPr b="0" lang="pt-BR" sz="1200" spc="-1" strike="noStrike">
                <a:solidFill>
                  <a:schemeClr val="dk1"/>
                </a:solidFill>
                <a:latin typeface="+mn-lt"/>
                <a:ea typeface="+mn-ea"/>
              </a:rPr>
              <a:t>&lt;número&gt;</a:t>
            </a:fld>
            <a:endParaRPr b="0" lang="pt-BR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4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  <a:ln w="0">
            <a:noFill/>
          </a:ln>
        </p:spPr>
      </p:sp>
      <p:sp>
        <p:nvSpPr>
          <p:cNvPr id="41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216000" indent="-216000">
              <a:buNone/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0" name="PlaceHolder 3"/>
          <p:cNvSpPr>
            <a:spLocks noGrp="1"/>
          </p:cNvSpPr>
          <p:nvPr>
            <p:ph type="sldNum" idx="104"/>
          </p:nvPr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pt-BR" sz="12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E8641B08-44C6-4040-B8E8-A3E4AF4EA1FD}" type="slidenum">
              <a:rPr b="0" lang="pt-BR" sz="1200" spc="-1" strike="noStrike">
                <a:solidFill>
                  <a:schemeClr val="dk1"/>
                </a:solidFill>
                <a:latin typeface="+mn-lt"/>
                <a:ea typeface="+mn-ea"/>
              </a:rPr>
              <a:t>&lt;número&gt;</a:t>
            </a:fld>
            <a:endParaRPr b="0" lang="pt-BR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4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  <a:ln w="0">
            <a:noFill/>
          </a:ln>
        </p:spPr>
      </p:sp>
      <p:sp>
        <p:nvSpPr>
          <p:cNvPr id="42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216000"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pt-BR" sz="2000" spc="-1" strike="noStrike">
                <a:solidFill>
                  <a:srgbClr val="000000"/>
                </a:solidFill>
                <a:latin typeface="Arial"/>
              </a:rPr>
              <a:t>Leitura Complementar: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1" lang="pt-BR" sz="20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pt-BR" sz="1200" spc="-1" strike="noStrike" u="sng">
                <a:solidFill>
                  <a:srgbClr val="000000"/>
                </a:solidFill>
                <a:uFillTx/>
                <a:latin typeface="Arial"/>
                <a:hlinkClick r:id="rId1"/>
              </a:rPr>
              <a:t>http://blogs.msdn.com/b/bartd/archive/2007/07/19/are-you-using-sql-s-missing-index-dmvs.aspx</a:t>
            </a:r>
            <a:endParaRPr b="0" lang="pt-BR" sz="1200" spc="-1" strike="noStrike">
              <a:solidFill>
                <a:srgbClr val="000000"/>
              </a:solidFill>
              <a:latin typeface="Arial"/>
            </a:endParaRPr>
          </a:p>
          <a:p>
            <a:pPr marL="216000" indent="0" defTabSz="91440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12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1" lang="pt-BR" sz="20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pt-BR" sz="1200" spc="-1" strike="noStrike" u="sng">
                <a:solidFill>
                  <a:srgbClr val="000000"/>
                </a:solidFill>
                <a:uFillTx/>
                <a:latin typeface="Arial"/>
                <a:hlinkClick r:id="rId2"/>
              </a:rPr>
              <a:t>http://www.sql-server-performance.com/2009/identify-missing-indexes-using-sql-server-dmvs/</a:t>
            </a:r>
            <a:endParaRPr b="0" lang="pt-BR" sz="1200" spc="-1" strike="noStrike">
              <a:solidFill>
                <a:srgbClr val="000000"/>
              </a:solidFill>
              <a:latin typeface="Arial"/>
            </a:endParaRPr>
          </a:p>
          <a:p>
            <a:pPr marL="216000" indent="0" defTabSz="91440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12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1" lang="pt-BR" sz="20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pt-BR" sz="1200" spc="-1" strike="noStrike" u="sng">
                <a:solidFill>
                  <a:srgbClr val="000000"/>
                </a:solidFill>
                <a:uFillTx/>
                <a:latin typeface="Arial"/>
                <a:hlinkClick r:id="rId3"/>
              </a:rPr>
              <a:t>http://www.mssqltips.com/sqlservertip/1634/using-sql-server-dmvs-to-identify-missing-indexes/</a:t>
            </a:r>
            <a:endParaRPr b="0" lang="pt-BR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3" name="PlaceHolder 3"/>
          <p:cNvSpPr>
            <a:spLocks noGrp="1"/>
          </p:cNvSpPr>
          <p:nvPr>
            <p:ph type="sldNum" idx="105"/>
          </p:nvPr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pt-BR" sz="12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9C12C532-D03C-41A5-921A-AE7A248C16F0}" type="slidenum">
              <a:rPr b="0" lang="pt-BR" sz="1200" spc="-1" strike="noStrike">
                <a:solidFill>
                  <a:schemeClr val="dk1"/>
                </a:solidFill>
                <a:latin typeface="+mn-lt"/>
                <a:ea typeface="+mn-ea"/>
              </a:rPr>
              <a:t>&lt;número&gt;</a:t>
            </a:fld>
            <a:endParaRPr b="0" lang="pt-BR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4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  <a:ln w="0">
            <a:noFill/>
          </a:ln>
        </p:spPr>
      </p:sp>
      <p:sp>
        <p:nvSpPr>
          <p:cNvPr id="42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216000" indent="-216000">
              <a:buNone/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6" name="PlaceHolder 3"/>
          <p:cNvSpPr>
            <a:spLocks noGrp="1"/>
          </p:cNvSpPr>
          <p:nvPr>
            <p:ph type="sldNum" idx="106"/>
          </p:nvPr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pt-BR" sz="12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A816265C-0A9B-4CDA-8807-3EDCCA006F36}" type="slidenum">
              <a:rPr b="0" lang="pt-BR" sz="1200" spc="-1" strike="noStrike">
                <a:solidFill>
                  <a:schemeClr val="dk1"/>
                </a:solidFill>
                <a:latin typeface="+mn-lt"/>
                <a:ea typeface="+mn-ea"/>
              </a:rPr>
              <a:t>&lt;número&gt;</a:t>
            </a:fld>
            <a:endParaRPr b="0" lang="pt-BR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4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  <a:ln w="0">
            <a:noFill/>
          </a:ln>
        </p:spPr>
      </p:sp>
      <p:sp>
        <p:nvSpPr>
          <p:cNvPr id="42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216000"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pt-BR" sz="2000" spc="-1" strike="noStrike">
                <a:solidFill>
                  <a:srgbClr val="000000"/>
                </a:solidFill>
                <a:latin typeface="Arial"/>
              </a:rPr>
              <a:t>Leitura Complementar: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0" defTabSz="91440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1200" spc="-1" strike="noStrike">
              <a:solidFill>
                <a:srgbClr val="000000"/>
              </a:solidFill>
              <a:latin typeface="Arial"/>
            </a:endParaRPr>
          </a:p>
          <a:p>
            <a:pPr marL="216000"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200" spc="-1" strike="noStrike">
                <a:solidFill>
                  <a:srgbClr val="000000"/>
                </a:solidFill>
                <a:latin typeface="Arial"/>
              </a:rPr>
              <a:t>https://docs.microsoft.com/pt-br/sql/relational-databases/data-compression/enable-compression-on-a-table-or-index</a:t>
            </a:r>
            <a:endParaRPr b="0" lang="pt-BR" sz="1200" spc="-1" strike="noStrike">
              <a:solidFill>
                <a:srgbClr val="000000"/>
              </a:solidFill>
              <a:latin typeface="Arial"/>
            </a:endParaRPr>
          </a:p>
          <a:p>
            <a:pPr marL="216000"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200" spc="-1" strike="noStrike">
                <a:solidFill>
                  <a:srgbClr val="000000"/>
                </a:solidFill>
                <a:latin typeface="Arial"/>
              </a:rPr>
              <a:t>https://technet.microsoft.com/en-us/library/dd894051(v=sql.100).aspx</a:t>
            </a:r>
            <a:endParaRPr b="0" lang="pt-BR" sz="1200" spc="-1" strike="noStrike">
              <a:solidFill>
                <a:srgbClr val="000000"/>
              </a:solidFill>
              <a:latin typeface="Arial"/>
            </a:endParaRPr>
          </a:p>
          <a:p>
            <a:pPr marL="216000" indent="0" defTabSz="91440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1200" spc="-1" strike="noStrike">
              <a:solidFill>
                <a:srgbClr val="000000"/>
              </a:solidFill>
              <a:latin typeface="Arial"/>
            </a:endParaRPr>
          </a:p>
          <a:p>
            <a:pPr marL="216000" indent="0" defTabSz="91440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9" name="PlaceHolder 3"/>
          <p:cNvSpPr>
            <a:spLocks noGrp="1"/>
          </p:cNvSpPr>
          <p:nvPr>
            <p:ph type="sldNum" idx="107"/>
          </p:nvPr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pt-BR" sz="12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C0682215-9287-4724-8F32-FCF3749660C9}" type="slidenum">
              <a:rPr b="0" lang="pt-BR" sz="1200" spc="-1" strike="noStrike">
                <a:solidFill>
                  <a:schemeClr val="dk1"/>
                </a:solidFill>
                <a:latin typeface="+mn-lt"/>
                <a:ea typeface="+mn-ea"/>
              </a:rPr>
              <a:t>&lt;número&gt;</a:t>
            </a:fld>
            <a:endParaRPr b="0" lang="pt-BR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4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  <a:ln w="0">
            <a:noFill/>
          </a:ln>
        </p:spPr>
      </p:sp>
      <p:sp>
        <p:nvSpPr>
          <p:cNvPr id="43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216000"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pt-BR" sz="2000" spc="-1" strike="noStrike">
                <a:solidFill>
                  <a:srgbClr val="000000"/>
                </a:solidFill>
                <a:latin typeface="Arial"/>
              </a:rPr>
              <a:t>Leitura Complementar: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0" defTabSz="91440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1200" spc="-1" strike="noStrike">
              <a:solidFill>
                <a:srgbClr val="000000"/>
              </a:solidFill>
              <a:latin typeface="Arial"/>
            </a:endParaRPr>
          </a:p>
          <a:p>
            <a:pPr lvl="1" marL="216000" indent="-21600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pt-BR" sz="12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pt-BR" sz="2800" spc="-1" strike="noStrike" u="sng">
                <a:solidFill>
                  <a:srgbClr val="000000"/>
                </a:solidFill>
                <a:uFillTx/>
                <a:latin typeface="Arial"/>
                <a:hlinkClick r:id="rId1"/>
              </a:rPr>
              <a:t>http://www.fabriciolima.net/blog/2010/06/05/passo-a-passo-para-encontrar-as-querys-mais-demoradas-do-banco-de-dados-parte-1/</a:t>
            </a: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  <a:p>
            <a:pPr marL="216000" indent="0" defTabSz="91440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1200" spc="-1" strike="noStrike">
              <a:solidFill>
                <a:srgbClr val="000000"/>
              </a:solidFill>
              <a:latin typeface="Arial"/>
            </a:endParaRPr>
          </a:p>
          <a:p>
            <a:pPr lvl="1" marL="216000" indent="-21600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pt-BR" sz="12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pt-BR" sz="2800" spc="-1" strike="noStrike" u="sng">
                <a:solidFill>
                  <a:srgbClr val="000000"/>
                </a:solidFill>
                <a:uFillTx/>
                <a:latin typeface="Arial"/>
                <a:hlinkClick r:id="rId2"/>
              </a:rPr>
              <a:t>http://www.fabriciolima.net/blog/2010/06/05/passo-a-passo-para-encontrar-as-querys-mais-demoradas-do-banco-de-dados-parte-2/</a:t>
            </a: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  <a:p>
            <a:pPr marL="216000" indent="0" defTabSz="91440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1200" spc="-1" strike="noStrike">
              <a:solidFill>
                <a:srgbClr val="000000"/>
              </a:solidFill>
              <a:latin typeface="Arial"/>
            </a:endParaRPr>
          </a:p>
          <a:p>
            <a:pPr lvl="1" marL="216000" indent="-21600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pt-BR" sz="12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pt-BR" sz="2800" spc="-1" strike="noStrike" u="sng">
                <a:solidFill>
                  <a:srgbClr val="000000"/>
                </a:solidFill>
                <a:uFillTx/>
                <a:latin typeface="Arial"/>
                <a:hlinkClick r:id="rId3"/>
              </a:rPr>
              <a:t>http://www.fabriciolima.net/blog/2011/01/26/querys-do-dia-a-dia-acompanhando-as-querys-mais-demoradas-do-banco-de-dados/</a:t>
            </a: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2" name="PlaceHolder 3"/>
          <p:cNvSpPr>
            <a:spLocks noGrp="1"/>
          </p:cNvSpPr>
          <p:nvPr>
            <p:ph type="sldNum" idx="108"/>
          </p:nvPr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pt-BR" sz="12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0FC8A2AC-E69B-49F0-9EEE-509F154B4A59}" type="slidenum">
              <a:rPr b="0" lang="pt-BR" sz="1200" spc="-1" strike="noStrike">
                <a:solidFill>
                  <a:schemeClr val="dk1"/>
                </a:solidFill>
                <a:latin typeface="+mn-lt"/>
                <a:ea typeface="+mn-ea"/>
              </a:rPr>
              <a:t>&lt;número&gt;</a:t>
            </a:fld>
            <a:endParaRPr b="0" lang="pt-BR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4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  <a:ln w="0">
            <a:noFill/>
          </a:ln>
        </p:spPr>
      </p:sp>
      <p:sp>
        <p:nvSpPr>
          <p:cNvPr id="43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216000" indent="-216000">
              <a:buNone/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5" name="PlaceHolder 3"/>
          <p:cNvSpPr>
            <a:spLocks noGrp="1"/>
          </p:cNvSpPr>
          <p:nvPr>
            <p:ph type="sldNum" idx="109"/>
          </p:nvPr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pt-BR" sz="12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595BCF89-E5B1-4382-8053-5E249BCED72A}" type="slidenum">
              <a:rPr b="0" lang="pt-BR" sz="1200" spc="-1" strike="noStrike">
                <a:solidFill>
                  <a:schemeClr val="dk1"/>
                </a:solidFill>
                <a:latin typeface="+mn-lt"/>
                <a:ea typeface="+mn-ea"/>
              </a:rPr>
              <a:t>&lt;número&gt;</a:t>
            </a:fld>
            <a:endParaRPr b="0" lang="pt-BR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4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  <a:ln w="0">
            <a:noFill/>
          </a:ln>
        </p:spPr>
      </p:sp>
      <p:sp>
        <p:nvSpPr>
          <p:cNvPr id="43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216000" indent="-216000">
              <a:buNone/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8" name="PlaceHolder 3"/>
          <p:cNvSpPr>
            <a:spLocks noGrp="1"/>
          </p:cNvSpPr>
          <p:nvPr>
            <p:ph type="sldNum" idx="110"/>
          </p:nvPr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pt-BR" sz="12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30482DF9-058E-4CDF-8DEF-9D1393923A7E}" type="slidenum">
              <a:rPr b="0" lang="pt-BR" sz="1200" spc="-1" strike="noStrike">
                <a:solidFill>
                  <a:schemeClr val="dk1"/>
                </a:solidFill>
                <a:latin typeface="+mn-lt"/>
                <a:ea typeface="+mn-ea"/>
              </a:rPr>
              <a:t>&lt;número&gt;</a:t>
            </a:fld>
            <a:endParaRPr b="0" lang="pt-BR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4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  <a:ln w="0">
            <a:noFill/>
          </a:ln>
        </p:spPr>
      </p:sp>
      <p:sp>
        <p:nvSpPr>
          <p:cNvPr id="44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216000" indent="-216000">
              <a:buNone/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1" name="PlaceHolder 3"/>
          <p:cNvSpPr>
            <a:spLocks noGrp="1"/>
          </p:cNvSpPr>
          <p:nvPr>
            <p:ph type="sldNum" idx="111"/>
          </p:nvPr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pt-BR" sz="12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64FD15DD-CCB2-471E-BBE3-AD023E01008D}" type="slidenum">
              <a:rPr b="0" lang="pt-BR" sz="1200" spc="-1" strike="noStrike">
                <a:solidFill>
                  <a:schemeClr val="dk1"/>
                </a:solidFill>
                <a:latin typeface="+mn-lt"/>
                <a:ea typeface="+mn-ea"/>
              </a:rPr>
              <a:t>&lt;número&gt;</a:t>
            </a:fld>
            <a:endParaRPr b="0" lang="pt-BR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4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  <a:ln w="0">
            <a:noFill/>
          </a:ln>
        </p:spPr>
      </p:sp>
      <p:sp>
        <p:nvSpPr>
          <p:cNvPr id="44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216000"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pt-BR" sz="2000" spc="-1" strike="noStrike">
                <a:solidFill>
                  <a:srgbClr val="000000"/>
                </a:solidFill>
                <a:latin typeface="Arial"/>
              </a:rPr>
              <a:t>Leitura Complementar: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pt-BR" sz="1200" spc="-1" strike="noStrike" u="sng">
                <a:solidFill>
                  <a:srgbClr val="000000"/>
                </a:solidFill>
                <a:uFillTx/>
                <a:latin typeface="Arial"/>
                <a:hlinkClick r:id="rId1"/>
              </a:rPr>
              <a:t>http://www.brentozar.com/archive/2012/01/art-of-execution-plan/</a:t>
            </a:r>
            <a:endParaRPr b="0" lang="pt-BR" sz="1200" spc="-1" strike="noStrike">
              <a:solidFill>
                <a:srgbClr val="000000"/>
              </a:solidFill>
              <a:latin typeface="Arial"/>
            </a:endParaRPr>
          </a:p>
          <a:p>
            <a:pPr marL="216000" indent="0" defTabSz="91440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12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1" lang="pt-BR" sz="2000" spc="-1" strike="noStrike">
                <a:solidFill>
                  <a:srgbClr val="000000"/>
                </a:solidFill>
                <a:latin typeface="Arial"/>
              </a:rPr>
              <a:t>Livro Grátis: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0" defTabSz="91440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pt-BR" sz="1200" spc="-1" strike="noStrike" u="sng">
                <a:solidFill>
                  <a:srgbClr val="000000"/>
                </a:solidFill>
                <a:uFillTx/>
                <a:latin typeface="Arial"/>
                <a:hlinkClick r:id="rId2"/>
              </a:rPr>
              <a:t>http://www.red-gate.com/community/books/sql-server-execution-plans-ed-2?utm_term=executionplans&amp;utm_content=buffer4a0ec&amp;utm_medium=social&amp;utm_source=twitter.com&amp;utm_campaign=buffer</a:t>
            </a:r>
            <a:endParaRPr b="0" lang="pt-BR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4" name="PlaceHolder 3"/>
          <p:cNvSpPr>
            <a:spLocks noGrp="1"/>
          </p:cNvSpPr>
          <p:nvPr>
            <p:ph type="sldNum" idx="112"/>
          </p:nvPr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pt-BR" sz="12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40D9A869-C149-4608-B1B8-B18841F3C428}" type="slidenum">
              <a:rPr b="0" lang="pt-BR" sz="1200" spc="-1" strike="noStrike">
                <a:solidFill>
                  <a:schemeClr val="dk1"/>
                </a:solidFill>
                <a:latin typeface="+mn-lt"/>
                <a:ea typeface="+mn-ea"/>
              </a:rPr>
              <a:t>&lt;número&gt;</a:t>
            </a:fld>
            <a:endParaRPr b="0" lang="pt-BR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  <a:ln w="0">
            <a:noFill/>
          </a:ln>
        </p:spPr>
      </p:sp>
      <p:sp>
        <p:nvSpPr>
          <p:cNvPr id="32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Muitos clientes já estão com problemas de espaço devido ao crescimento do Transaction Log.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É nesse momento que já identifico esse problema e corrijo.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4" name="PlaceHolder 3"/>
          <p:cNvSpPr>
            <a:spLocks noGrp="1"/>
          </p:cNvSpPr>
          <p:nvPr>
            <p:ph type="sldNum" idx="72"/>
          </p:nvPr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pt-BR" sz="12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83D4224B-759A-4797-B50D-C661043900CA}" type="slidenum">
              <a:rPr b="0" lang="pt-BR" sz="1200" spc="-1" strike="noStrike">
                <a:solidFill>
                  <a:schemeClr val="dk1"/>
                </a:solidFill>
                <a:latin typeface="+mn-lt"/>
                <a:ea typeface="+mn-ea"/>
              </a:rPr>
              <a:t>&lt;número&gt;</a:t>
            </a:fld>
            <a:endParaRPr b="0" lang="pt-BR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5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  <a:ln w="0">
            <a:noFill/>
          </a:ln>
        </p:spPr>
      </p:sp>
      <p:sp>
        <p:nvSpPr>
          <p:cNvPr id="44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216000"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pt-BR" sz="2000" spc="-1" strike="noStrike">
                <a:solidFill>
                  <a:srgbClr val="000000"/>
                </a:solidFill>
                <a:latin typeface="Arial"/>
              </a:rPr>
              <a:t>Leitura Complementar: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pt-BR" sz="1200" spc="-1" strike="noStrike" u="sng">
                <a:solidFill>
                  <a:srgbClr val="000000"/>
                </a:solidFill>
                <a:uFillTx/>
                <a:latin typeface="Arial"/>
                <a:hlinkClick r:id="rId1"/>
              </a:rPr>
              <a:t>http://www.brentozar.com/archive/2012/01/art-of-execution-plan/</a:t>
            </a:r>
            <a:endParaRPr b="0" lang="pt-BR" sz="1200" spc="-1" strike="noStrike">
              <a:solidFill>
                <a:srgbClr val="000000"/>
              </a:solidFill>
              <a:latin typeface="Arial"/>
            </a:endParaRPr>
          </a:p>
          <a:p>
            <a:pPr marL="216000" indent="0" defTabSz="91440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12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1" lang="pt-BR" sz="2000" spc="-1" strike="noStrike">
                <a:solidFill>
                  <a:srgbClr val="000000"/>
                </a:solidFill>
                <a:latin typeface="Arial"/>
              </a:rPr>
              <a:t>Livro Grátis: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0" defTabSz="91440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pt-BR" sz="1200" spc="-1" strike="noStrike" u="sng">
                <a:solidFill>
                  <a:srgbClr val="000000"/>
                </a:solidFill>
                <a:uFillTx/>
                <a:latin typeface="Arial"/>
                <a:hlinkClick r:id="rId2"/>
              </a:rPr>
              <a:t>http://www.red-gate.com/community/books/sql-server-execution-plans-ed-2?utm_term=executionplans&amp;utm_content=buffer4a0ec&amp;utm_medium=social&amp;utm_source=twitter.com&amp;utm_campaign=buffer</a:t>
            </a:r>
            <a:endParaRPr b="0" lang="pt-BR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7" name="PlaceHolder 3"/>
          <p:cNvSpPr>
            <a:spLocks noGrp="1"/>
          </p:cNvSpPr>
          <p:nvPr>
            <p:ph type="sldNum" idx="113"/>
          </p:nvPr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pt-BR" sz="12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2B047BE4-9EC6-4CC9-BF8C-BDA2BF0EF3A6}" type="slidenum">
              <a:rPr b="0" lang="pt-BR" sz="1200" spc="-1" strike="noStrike">
                <a:solidFill>
                  <a:schemeClr val="dk1"/>
                </a:solidFill>
                <a:latin typeface="+mn-lt"/>
                <a:ea typeface="+mn-ea"/>
              </a:rPr>
              <a:t>&lt;número&gt;</a:t>
            </a:fld>
            <a:endParaRPr b="0" lang="pt-BR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5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  <a:ln w="0">
            <a:noFill/>
          </a:ln>
        </p:spPr>
      </p:sp>
      <p:sp>
        <p:nvSpPr>
          <p:cNvPr id="44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89999"/>
          </a:bodyPr>
          <a:p>
            <a:pPr marL="216000"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pt-BR" sz="2000" spc="-1" strike="noStrike">
                <a:solidFill>
                  <a:srgbClr val="000000"/>
                </a:solidFill>
                <a:latin typeface="Arial"/>
              </a:rPr>
              <a:t>Leitura Complementar: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pt-BR" sz="1200" spc="-1" strike="noStrike" u="sng">
                <a:solidFill>
                  <a:srgbClr val="000000"/>
                </a:solidFill>
                <a:uFillTx/>
                <a:latin typeface="Arial"/>
                <a:hlinkClick r:id="rId1"/>
              </a:rPr>
              <a:t>http://</a:t>
            </a:r>
            <a:r>
              <a:rPr b="0" lang="pt-BR" sz="1200" spc="-1" strike="noStrike" u="sng">
                <a:solidFill>
                  <a:srgbClr val="000000"/>
                </a:solidFill>
                <a:uFillTx/>
                <a:latin typeface="Arial"/>
                <a:hlinkClick r:id="rId2"/>
              </a:rPr>
              <a:t>www.brentozar.com/archive/2012/01/art-of-execution-plan/</a:t>
            </a:r>
            <a:br>
              <a:rPr sz="1200"/>
            </a:br>
            <a:r>
              <a:rPr b="0" lang="pt-BR" sz="1200" spc="-1" strike="noStrike">
                <a:solidFill>
                  <a:srgbClr val="000000"/>
                </a:solidFill>
                <a:latin typeface="Arial"/>
              </a:rPr>
              <a:t>https://blogs.msdn.microsoft.com/fcatae/2016/03/22/set-statistics-io/</a:t>
            </a:r>
            <a:endParaRPr b="0" lang="pt-BR" sz="1200" spc="-1" strike="noStrike">
              <a:solidFill>
                <a:srgbClr val="000000"/>
              </a:solidFill>
              <a:latin typeface="Arial"/>
            </a:endParaRPr>
          </a:p>
          <a:p>
            <a:pPr marL="216000" indent="0" defTabSz="91440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1200" spc="-1" strike="noStrike">
              <a:solidFill>
                <a:srgbClr val="000000"/>
              </a:solidFill>
              <a:latin typeface="Arial"/>
            </a:endParaRPr>
          </a:p>
          <a:p>
            <a:pPr marL="216000" indent="0" defTabSz="91440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12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1" lang="pt-BR" sz="2000" spc="-1" strike="noStrike">
                <a:solidFill>
                  <a:srgbClr val="000000"/>
                </a:solidFill>
                <a:latin typeface="Arial"/>
              </a:rPr>
              <a:t>Livro Grátis: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0" defTabSz="91440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pt-BR" sz="1200" spc="-1" strike="noStrike" u="sng">
                <a:solidFill>
                  <a:srgbClr val="000000"/>
                </a:solidFill>
                <a:uFillTx/>
                <a:latin typeface="Arial"/>
                <a:hlinkClick r:id="rId3"/>
              </a:rPr>
              <a:t>http://www.red-gate.com/community/books/sql-server-execution-plans-ed-2?utm_term=executionplans&amp;utm_content=buffer4a0ec&amp;utm_medium=social&amp;utm_source=twitter.com&amp;utm_campaign=buffer</a:t>
            </a:r>
            <a:endParaRPr b="0" lang="pt-BR" sz="1200" spc="-1" strike="noStrike">
              <a:solidFill>
                <a:srgbClr val="000000"/>
              </a:solidFill>
              <a:latin typeface="Arial"/>
            </a:endParaRPr>
          </a:p>
          <a:p>
            <a:pPr marL="216000" indent="0" defTabSz="91440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1200" spc="-1" strike="noStrike">
              <a:solidFill>
                <a:srgbClr val="000000"/>
              </a:solidFill>
              <a:latin typeface="Arial"/>
            </a:endParaRPr>
          </a:p>
          <a:p>
            <a:pPr marL="216000" indent="0" defTabSz="91440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12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</a:rPr>
              <a:t>SET STATISTICS IO ON - Scan count - number of seek/scans started after reaching the leaf level in any direction to retrieve all the values to construct the final dataset. </a:t>
            </a:r>
            <a:endParaRPr b="0" lang="pt-BR" sz="12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</a:rPr>
              <a:t>=0 if the index used is unique or pk </a:t>
            </a:r>
            <a:endParaRPr b="0" lang="pt-BR" sz="12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</a:rPr>
              <a:t>= 1 when you are searching for one value using a non-unique index</a:t>
            </a:r>
            <a:endParaRPr b="0" lang="pt-BR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0" name="PlaceHolder 3"/>
          <p:cNvSpPr>
            <a:spLocks noGrp="1"/>
          </p:cNvSpPr>
          <p:nvPr>
            <p:ph type="sldNum" idx="114"/>
          </p:nvPr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pt-BR" sz="12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C4FA98AB-5B40-4363-BF2E-91EDF54186E5}" type="slidenum">
              <a:rPr b="0" lang="pt-BR" sz="1200" spc="-1" strike="noStrike">
                <a:solidFill>
                  <a:schemeClr val="dk1"/>
                </a:solidFill>
                <a:latin typeface="+mn-lt"/>
                <a:ea typeface="+mn-ea"/>
              </a:rPr>
              <a:t>&lt;número&gt;</a:t>
            </a:fld>
            <a:endParaRPr b="0" lang="pt-BR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5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  <a:ln w="0">
            <a:noFill/>
          </a:ln>
        </p:spPr>
      </p:sp>
      <p:sp>
        <p:nvSpPr>
          <p:cNvPr id="4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216000" indent="-216000">
              <a:buNone/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3" name="PlaceHolder 3"/>
          <p:cNvSpPr>
            <a:spLocks noGrp="1"/>
          </p:cNvSpPr>
          <p:nvPr>
            <p:ph type="sldNum" idx="115"/>
          </p:nvPr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pt-BR" sz="12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35A08BAB-6BE9-4C5B-B44B-AFEE4874514C}" type="slidenum">
              <a:rPr b="0" lang="pt-BR" sz="1200" spc="-1" strike="noStrike">
                <a:solidFill>
                  <a:schemeClr val="dk1"/>
                </a:solidFill>
                <a:latin typeface="+mn-lt"/>
                <a:ea typeface="+mn-ea"/>
              </a:rPr>
              <a:t>&lt;número&gt;</a:t>
            </a:fld>
            <a:endParaRPr b="0" lang="pt-BR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5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  <a:ln w="0">
            <a:noFill/>
          </a:ln>
        </p:spPr>
      </p:sp>
      <p:sp>
        <p:nvSpPr>
          <p:cNvPr id="45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216000" indent="-216000">
              <a:buNone/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6" name="PlaceHolder 3"/>
          <p:cNvSpPr>
            <a:spLocks noGrp="1"/>
          </p:cNvSpPr>
          <p:nvPr>
            <p:ph type="sldNum" idx="116"/>
          </p:nvPr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pt-BR" sz="12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1241EB20-34A9-4808-B859-738A3419E5B9}" type="slidenum">
              <a:rPr b="0" lang="pt-BR" sz="1200" spc="-1" strike="noStrike">
                <a:solidFill>
                  <a:schemeClr val="dk1"/>
                </a:solidFill>
                <a:latin typeface="+mn-lt"/>
                <a:ea typeface="+mn-ea"/>
              </a:rPr>
              <a:t>&lt;número&gt;</a:t>
            </a:fld>
            <a:endParaRPr b="0" lang="pt-BR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5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  <a:ln w="0">
            <a:noFill/>
          </a:ln>
        </p:spPr>
      </p:sp>
      <p:sp>
        <p:nvSpPr>
          <p:cNvPr id="45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216000" indent="-216000">
              <a:buNone/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9" name="PlaceHolder 3"/>
          <p:cNvSpPr>
            <a:spLocks noGrp="1"/>
          </p:cNvSpPr>
          <p:nvPr>
            <p:ph type="sldNum" idx="117"/>
          </p:nvPr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pt-BR" sz="12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27CD2267-6FE7-4BF8-B446-FA5427A13E05}" type="slidenum">
              <a:rPr b="0" lang="pt-BR" sz="1200" spc="-1" strike="noStrike">
                <a:solidFill>
                  <a:schemeClr val="dk1"/>
                </a:solidFill>
                <a:latin typeface="+mn-lt"/>
                <a:ea typeface="+mn-ea"/>
              </a:rPr>
              <a:t>&lt;número&gt;</a:t>
            </a:fld>
            <a:endParaRPr b="0" lang="pt-BR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5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  <a:ln w="0">
            <a:noFill/>
          </a:ln>
        </p:spPr>
      </p:sp>
      <p:sp>
        <p:nvSpPr>
          <p:cNvPr id="46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216000" indent="-216000">
              <a:buNone/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2" name="PlaceHolder 3"/>
          <p:cNvSpPr>
            <a:spLocks noGrp="1"/>
          </p:cNvSpPr>
          <p:nvPr>
            <p:ph type="sldNum" idx="118"/>
          </p:nvPr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pt-BR" sz="12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46E7107B-3BBA-4FCA-9C4F-F60CCF3F577A}" type="slidenum">
              <a:rPr b="0" lang="pt-BR" sz="1200" spc="-1" strike="noStrike">
                <a:solidFill>
                  <a:schemeClr val="dk1"/>
                </a:solidFill>
                <a:latin typeface="+mn-lt"/>
                <a:ea typeface="+mn-ea"/>
              </a:rPr>
              <a:t>&lt;número&gt;</a:t>
            </a:fld>
            <a:endParaRPr b="0" lang="pt-BR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5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  <a:ln w="0">
            <a:noFill/>
          </a:ln>
        </p:spPr>
      </p:sp>
      <p:sp>
        <p:nvSpPr>
          <p:cNvPr id="46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216000" indent="-216000">
              <a:buNone/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5" name="PlaceHolder 3"/>
          <p:cNvSpPr>
            <a:spLocks noGrp="1"/>
          </p:cNvSpPr>
          <p:nvPr>
            <p:ph type="sldNum" idx="119"/>
          </p:nvPr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pt-BR" sz="12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DCDB1CE9-CFD5-436D-946D-CBE50E20D432}" type="slidenum">
              <a:rPr b="0" lang="pt-BR" sz="1200" spc="-1" strike="noStrike">
                <a:solidFill>
                  <a:schemeClr val="dk1"/>
                </a:solidFill>
                <a:latin typeface="+mn-lt"/>
                <a:ea typeface="+mn-ea"/>
              </a:rPr>
              <a:t>&lt;número&gt;</a:t>
            </a:fld>
            <a:endParaRPr b="0" lang="pt-BR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5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  <a:ln w="0">
            <a:noFill/>
          </a:ln>
        </p:spPr>
      </p:sp>
      <p:sp>
        <p:nvSpPr>
          <p:cNvPr id="46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216000" indent="-216000">
              <a:buNone/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8" name="PlaceHolder 3"/>
          <p:cNvSpPr>
            <a:spLocks noGrp="1"/>
          </p:cNvSpPr>
          <p:nvPr>
            <p:ph type="sldNum" idx="120"/>
          </p:nvPr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pt-BR" sz="12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7E527E6C-DAA4-4144-ACA3-1442E4912E90}" type="slidenum">
              <a:rPr b="0" lang="pt-BR" sz="1200" spc="-1" strike="noStrike">
                <a:solidFill>
                  <a:schemeClr val="dk1"/>
                </a:solidFill>
                <a:latin typeface="+mn-lt"/>
                <a:ea typeface="+mn-ea"/>
              </a:rPr>
              <a:t>&lt;número&gt;</a:t>
            </a:fld>
            <a:endParaRPr b="0" lang="pt-BR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  <a:ln w="0">
            <a:noFill/>
          </a:ln>
        </p:spPr>
      </p:sp>
      <p:sp>
        <p:nvSpPr>
          <p:cNvPr id="32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216000"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pt-BR" sz="2000" spc="-1" strike="noStrike">
                <a:solidFill>
                  <a:srgbClr val="000000"/>
                </a:solidFill>
                <a:latin typeface="Arial"/>
              </a:rPr>
              <a:t>Leitura Complementar: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0" defTabSz="91440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pt-BR" sz="1200" spc="-1" strike="noStrike" u="sng">
                <a:solidFill>
                  <a:srgbClr val="000000"/>
                </a:solidFill>
                <a:uFillTx/>
                <a:latin typeface="Arial"/>
                <a:hlinkClick r:id="rId1"/>
              </a:rPr>
              <a:t>http://www.fabriciolima.net/blog/2011/01/10/querys-do-dia-a-dia-monitoramento-do-banco-de-dados-who-is-active/</a:t>
            </a:r>
            <a:endParaRPr b="0" lang="pt-BR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7" name="PlaceHolder 3"/>
          <p:cNvSpPr>
            <a:spLocks noGrp="1"/>
          </p:cNvSpPr>
          <p:nvPr>
            <p:ph type="sldNum" idx="73"/>
          </p:nvPr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pt-BR" sz="12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28393A7B-B796-4DF0-9081-734CC004B8B8}" type="slidenum">
              <a:rPr b="0" lang="pt-BR" sz="1200" spc="-1" strike="noStrike">
                <a:solidFill>
                  <a:schemeClr val="dk1"/>
                </a:solidFill>
                <a:latin typeface="+mn-lt"/>
                <a:ea typeface="+mn-ea"/>
              </a:rPr>
              <a:t>&lt;número&gt;</a:t>
            </a:fld>
            <a:endParaRPr b="0" lang="pt-BR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  <a:ln w="0">
            <a:noFill/>
          </a:ln>
        </p:spPr>
      </p:sp>
      <p:sp>
        <p:nvSpPr>
          <p:cNvPr id="32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0" name="PlaceHolder 3"/>
          <p:cNvSpPr>
            <a:spLocks noGrp="1"/>
          </p:cNvSpPr>
          <p:nvPr>
            <p:ph type="sldNum" idx="74"/>
          </p:nvPr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pt-BR" sz="12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25FBC6D2-401E-44DB-8247-5E7C9C50F385}" type="slidenum">
              <a:rPr b="0" lang="pt-BR" sz="1200" spc="-1" strike="noStrike">
                <a:solidFill>
                  <a:schemeClr val="dk1"/>
                </a:solidFill>
                <a:latin typeface="+mn-lt"/>
                <a:ea typeface="+mn-ea"/>
              </a:rPr>
              <a:t>&lt;número&gt;</a:t>
            </a:fld>
            <a:endParaRPr b="0" lang="pt-BR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  <a:ln w="0">
            <a:noFill/>
          </a:ln>
        </p:spPr>
      </p:sp>
      <p:sp>
        <p:nvSpPr>
          <p:cNvPr id="33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3" name="PlaceHolder 3"/>
          <p:cNvSpPr>
            <a:spLocks noGrp="1"/>
          </p:cNvSpPr>
          <p:nvPr>
            <p:ph type="sldNum" idx="75"/>
          </p:nvPr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pt-BR" sz="12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A690D809-7594-4EF0-B448-895DF661DE46}" type="slidenum">
              <a:rPr b="0" lang="pt-BR" sz="1200" spc="-1" strike="noStrike">
                <a:solidFill>
                  <a:schemeClr val="dk1"/>
                </a:solidFill>
                <a:latin typeface="+mn-lt"/>
                <a:ea typeface="+mn-ea"/>
              </a:rPr>
              <a:t>&lt;número&gt;</a:t>
            </a:fld>
            <a:endParaRPr b="0" lang="pt-BR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  <a:ln w="0">
            <a:noFill/>
          </a:ln>
        </p:spPr>
      </p:sp>
      <p:sp>
        <p:nvSpPr>
          <p:cNvPr id="33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6" name="PlaceHolder 3"/>
          <p:cNvSpPr>
            <a:spLocks noGrp="1"/>
          </p:cNvSpPr>
          <p:nvPr>
            <p:ph type="sldNum" idx="76"/>
          </p:nvPr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pt-BR" sz="12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632D4C19-7176-40D7-A990-E46ABE7AC1B2}" type="slidenum">
              <a:rPr b="0" lang="pt-BR" sz="1200" spc="-1" strike="noStrike">
                <a:solidFill>
                  <a:schemeClr val="dk1"/>
                </a:solidFill>
                <a:latin typeface="+mn-lt"/>
                <a:ea typeface="+mn-ea"/>
              </a:rPr>
              <a:t>&lt;número&gt;</a:t>
            </a:fld>
            <a:endParaRPr b="0" lang="pt-BR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3B88BD11-5357-4268-B8FD-D793B63B0CE7}" type="slidenum">
              <a:t>&lt;#&gt;</a:t>
            </a:fld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F0F11A40-0D7F-4A4E-AB69-3CE4CF6ECF29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Padr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0140A6B7-9A68-47AF-9B9D-BA89C923F107}" type="slidenum">
              <a:t>&lt;#&gt;</a:t>
            </a:fld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5E956CE5-F591-4A87-A5D3-15DB0E108A25}" type="slidenum">
              <a:t>&lt;#&gt;</a:t>
            </a:fld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2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3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3.jpe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>
            <a:alpha val="9900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Retângulo 6"/>
          <p:cNvSpPr/>
          <p:nvPr/>
        </p:nvSpPr>
        <p:spPr>
          <a:xfrm>
            <a:off x="0" y="6593760"/>
            <a:ext cx="12191040" cy="263160"/>
          </a:xfrm>
          <a:prstGeom prst="rect">
            <a:avLst/>
          </a:prstGeom>
          <a:solidFill>
            <a:srgbClr val="292a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pc="-1" strike="noStrike">
              <a:solidFill>
                <a:schemeClr val="lt1"/>
              </a:solidFill>
              <a:latin typeface="Calibri"/>
            </a:endParaRPr>
          </a:p>
        </p:txBody>
      </p:sp>
      <p:pic>
        <p:nvPicPr>
          <p:cNvPr id="1" name="Imagem 8" descr=""/>
          <p:cNvPicPr/>
          <p:nvPr/>
        </p:nvPicPr>
        <p:blipFill>
          <a:blip r:embed="rId2"/>
          <a:stretch/>
        </p:blipFill>
        <p:spPr>
          <a:xfrm>
            <a:off x="87120" y="5802120"/>
            <a:ext cx="743040" cy="790560"/>
          </a:xfrm>
          <a:prstGeom prst="rect">
            <a:avLst/>
          </a:prstGeom>
          <a:ln w="0">
            <a:noFill/>
          </a:ln>
        </p:spPr>
      </p:pic>
      <p:grpSp>
        <p:nvGrpSpPr>
          <p:cNvPr id="2" name="Grupo 1"/>
          <p:cNvGrpSpPr/>
          <p:nvPr/>
        </p:nvGrpSpPr>
        <p:grpSpPr>
          <a:xfrm>
            <a:off x="0" y="76680"/>
            <a:ext cx="9281520" cy="1241640"/>
            <a:chOff x="0" y="76680"/>
            <a:chExt cx="9281520" cy="1241640"/>
          </a:xfrm>
        </p:grpSpPr>
        <p:sp>
          <p:nvSpPr>
            <p:cNvPr id="3" name="Retângulo 11"/>
            <p:cNvSpPr/>
            <p:nvPr/>
          </p:nvSpPr>
          <p:spPr>
            <a:xfrm>
              <a:off x="0" y="76680"/>
              <a:ext cx="1095480" cy="11138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pt-BR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4" name="Retângulo 9"/>
            <p:cNvSpPr/>
            <p:nvPr/>
          </p:nvSpPr>
          <p:spPr>
            <a:xfrm>
              <a:off x="388080" y="88560"/>
              <a:ext cx="729360" cy="1211400"/>
            </a:xfrm>
            <a:custGeom>
              <a:avLst/>
              <a:gdLst>
                <a:gd name="textAreaLeft" fmla="*/ 0 w 729360"/>
                <a:gd name="textAreaRight" fmla="*/ 730440 w 729360"/>
                <a:gd name="textAreaTop" fmla="*/ 0 h 1211400"/>
                <a:gd name="textAreaBottom" fmla="*/ 1212480 h 1211400"/>
              </a:gdLst>
              <a:ahLst/>
              <a:rect l="textAreaLeft" t="textAreaTop" r="textAreaRight" b="textAreaBottom"/>
              <a:pathLst>
                <a:path w="272888" h="539133">
                  <a:moveTo>
                    <a:pt x="0" y="45392"/>
                  </a:moveTo>
                  <a:lnTo>
                    <a:pt x="269147" y="0"/>
                  </a:lnTo>
                  <a:lnTo>
                    <a:pt x="272888" y="539133"/>
                  </a:lnTo>
                  <a:lnTo>
                    <a:pt x="5264" y="537266"/>
                  </a:lnTo>
                  <a:cubicBezTo>
                    <a:pt x="3509" y="373308"/>
                    <a:pt x="1755" y="209350"/>
                    <a:pt x="0" y="4539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pt-BR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5" name="Retângulo 10"/>
            <p:cNvSpPr/>
            <p:nvPr/>
          </p:nvSpPr>
          <p:spPr>
            <a:xfrm>
              <a:off x="388080" y="204480"/>
              <a:ext cx="8893440" cy="1113840"/>
            </a:xfrm>
            <a:custGeom>
              <a:avLst/>
              <a:gdLst>
                <a:gd name="textAreaLeft" fmla="*/ 0 w 8893440"/>
                <a:gd name="textAreaRight" fmla="*/ 8894520 w 8893440"/>
                <a:gd name="textAreaTop" fmla="*/ 0 h 1113840"/>
                <a:gd name="textAreaBottom" fmla="*/ 1114920 h 1113840"/>
              </a:gdLst>
              <a:ahLst/>
              <a:rect l="textAreaLeft" t="textAreaTop" r="textAreaRight" b="textAreaBottom"/>
              <a:pathLst>
                <a:path w="4064000" h="430150">
                  <a:moveTo>
                    <a:pt x="0" y="0"/>
                  </a:moveTo>
                  <a:lnTo>
                    <a:pt x="4064000" y="0"/>
                  </a:lnTo>
                  <a:lnTo>
                    <a:pt x="3695700" y="430150"/>
                  </a:lnTo>
                  <a:lnTo>
                    <a:pt x="0" y="4301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pt-BR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</p:grpSp>
      <p:pic>
        <p:nvPicPr>
          <p:cNvPr id="6" name="Imagem 12" descr=""/>
          <p:cNvPicPr/>
          <p:nvPr/>
        </p:nvPicPr>
        <p:blipFill>
          <a:blip r:embed="rId3"/>
          <a:stretch/>
        </p:blipFill>
        <p:spPr>
          <a:xfrm>
            <a:off x="9150840" y="257400"/>
            <a:ext cx="3020760" cy="1060920"/>
          </a:xfrm>
          <a:prstGeom prst="rect">
            <a:avLst/>
          </a:prstGeom>
          <a:ln w="0">
            <a:noFill/>
          </a:ln>
        </p:spPr>
      </p:pic>
      <p:sp>
        <p:nvSpPr>
          <p:cNvPr id="7" name="PlaceHolder 1"/>
          <p:cNvSpPr>
            <a:spLocks noGrp="1"/>
          </p:cNvSpPr>
          <p:nvPr>
            <p:ph type="sldNum" idx="1"/>
          </p:nvPr>
        </p:nvSpPr>
        <p:spPr>
          <a:xfrm>
            <a:off x="10476720" y="6602400"/>
            <a:ext cx="1713960" cy="254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1" lang="pt-BR" sz="1400" spc="-1" strike="noStrike">
                <a:solidFill>
                  <a:schemeClr val="lt1"/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B6D6986F-8102-4B7F-B38E-13334F0E88D3}" type="slidenum">
              <a:rPr b="1" lang="pt-BR" sz="1400" spc="-1" strike="noStrike">
                <a:solidFill>
                  <a:schemeClr val="lt1"/>
                </a:solidFill>
                <a:latin typeface="Calibri"/>
              </a:rPr>
              <a:t>&lt;número&gt;</a:t>
            </a:fld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pt-BR" sz="4400" spc="-1" strike="noStrike">
                <a:solidFill>
                  <a:srgbClr val="000000"/>
                </a:solidFill>
                <a:latin typeface="Arial"/>
              </a:rPr>
              <a:t>Clique para editar o formato do texto do título</a:t>
            </a: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solidFill>
                  <a:srgbClr val="000000"/>
                </a:solidFill>
                <a:latin typeface="Arial"/>
              </a:rPr>
              <a:t>Clique para editar o formato de texto dos tópicos</a:t>
            </a: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solidFill>
                  <a:srgbClr val="000000"/>
                </a:solidFill>
                <a:latin typeface="Arial"/>
              </a:rPr>
              <a:t>2.º nível de tópicos</a:t>
            </a: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solidFill>
                  <a:srgbClr val="000000"/>
                </a:solidFill>
                <a:latin typeface="Arial"/>
              </a:rPr>
              <a:t>3.º nível de tópicos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4.º nível de tópicos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5.º nível de tópicos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6.º nível de tópicos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7.º nível de tópicos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>
            <a:alpha val="9900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6"/>
          <p:cNvSpPr/>
          <p:nvPr/>
        </p:nvSpPr>
        <p:spPr>
          <a:xfrm>
            <a:off x="0" y="6593760"/>
            <a:ext cx="12191040" cy="263160"/>
          </a:xfrm>
          <a:prstGeom prst="rect">
            <a:avLst/>
          </a:prstGeom>
          <a:solidFill>
            <a:srgbClr val="292a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pc="-1" strike="noStrike">
              <a:solidFill>
                <a:schemeClr val="lt1"/>
              </a:solidFill>
              <a:latin typeface="Calibri"/>
            </a:endParaRPr>
          </a:p>
        </p:txBody>
      </p:sp>
      <p:pic>
        <p:nvPicPr>
          <p:cNvPr id="11" name="Imagem 8" descr=""/>
          <p:cNvPicPr/>
          <p:nvPr/>
        </p:nvPicPr>
        <p:blipFill>
          <a:blip r:embed="rId2"/>
          <a:stretch/>
        </p:blipFill>
        <p:spPr>
          <a:xfrm>
            <a:off x="87120" y="5802120"/>
            <a:ext cx="743040" cy="790560"/>
          </a:xfrm>
          <a:prstGeom prst="rect">
            <a:avLst/>
          </a:prstGeom>
          <a:ln w="0">
            <a:noFill/>
          </a:ln>
        </p:spPr>
      </p:pic>
      <p:grpSp>
        <p:nvGrpSpPr>
          <p:cNvPr id="12" name="Grupo 1"/>
          <p:cNvGrpSpPr/>
          <p:nvPr/>
        </p:nvGrpSpPr>
        <p:grpSpPr>
          <a:xfrm>
            <a:off x="0" y="76680"/>
            <a:ext cx="9281520" cy="1241640"/>
            <a:chOff x="0" y="76680"/>
            <a:chExt cx="9281520" cy="1241640"/>
          </a:xfrm>
        </p:grpSpPr>
        <p:sp>
          <p:nvSpPr>
            <p:cNvPr id="13" name="Retângulo 11"/>
            <p:cNvSpPr/>
            <p:nvPr/>
          </p:nvSpPr>
          <p:spPr>
            <a:xfrm>
              <a:off x="0" y="76680"/>
              <a:ext cx="1095480" cy="11138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pt-BR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14" name="Retângulo 9"/>
            <p:cNvSpPr/>
            <p:nvPr/>
          </p:nvSpPr>
          <p:spPr>
            <a:xfrm>
              <a:off x="388080" y="88560"/>
              <a:ext cx="729360" cy="1211400"/>
            </a:xfrm>
            <a:custGeom>
              <a:avLst/>
              <a:gdLst>
                <a:gd name="textAreaLeft" fmla="*/ 0 w 729360"/>
                <a:gd name="textAreaRight" fmla="*/ 730440 w 729360"/>
                <a:gd name="textAreaTop" fmla="*/ 0 h 1211400"/>
                <a:gd name="textAreaBottom" fmla="*/ 1212480 h 1211400"/>
              </a:gdLst>
              <a:ahLst/>
              <a:rect l="textAreaLeft" t="textAreaTop" r="textAreaRight" b="textAreaBottom"/>
              <a:pathLst>
                <a:path w="272888" h="539133">
                  <a:moveTo>
                    <a:pt x="0" y="45392"/>
                  </a:moveTo>
                  <a:lnTo>
                    <a:pt x="269147" y="0"/>
                  </a:lnTo>
                  <a:lnTo>
                    <a:pt x="272888" y="539133"/>
                  </a:lnTo>
                  <a:lnTo>
                    <a:pt x="5264" y="537266"/>
                  </a:lnTo>
                  <a:cubicBezTo>
                    <a:pt x="3509" y="373308"/>
                    <a:pt x="1755" y="209350"/>
                    <a:pt x="0" y="4539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pt-BR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15" name="Retângulo 10"/>
            <p:cNvSpPr/>
            <p:nvPr/>
          </p:nvSpPr>
          <p:spPr>
            <a:xfrm>
              <a:off x="388080" y="204480"/>
              <a:ext cx="8893440" cy="1113840"/>
            </a:xfrm>
            <a:custGeom>
              <a:avLst/>
              <a:gdLst>
                <a:gd name="textAreaLeft" fmla="*/ 0 w 8893440"/>
                <a:gd name="textAreaRight" fmla="*/ 8894520 w 8893440"/>
                <a:gd name="textAreaTop" fmla="*/ 0 h 1113840"/>
                <a:gd name="textAreaBottom" fmla="*/ 1114920 h 1113840"/>
              </a:gdLst>
              <a:ahLst/>
              <a:rect l="textAreaLeft" t="textAreaTop" r="textAreaRight" b="textAreaBottom"/>
              <a:pathLst>
                <a:path w="4064000" h="430150">
                  <a:moveTo>
                    <a:pt x="0" y="0"/>
                  </a:moveTo>
                  <a:lnTo>
                    <a:pt x="4064000" y="0"/>
                  </a:lnTo>
                  <a:lnTo>
                    <a:pt x="3695700" y="430150"/>
                  </a:lnTo>
                  <a:lnTo>
                    <a:pt x="0" y="4301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pt-BR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</p:grpSp>
      <p:pic>
        <p:nvPicPr>
          <p:cNvPr id="16" name="Imagem 12" descr=""/>
          <p:cNvPicPr/>
          <p:nvPr/>
        </p:nvPicPr>
        <p:blipFill>
          <a:blip r:embed="rId3"/>
          <a:stretch/>
        </p:blipFill>
        <p:spPr>
          <a:xfrm>
            <a:off x="9150840" y="257400"/>
            <a:ext cx="3020760" cy="1060920"/>
          </a:xfrm>
          <a:prstGeom prst="rect">
            <a:avLst/>
          </a:prstGeom>
          <a:ln w="0">
            <a:noFill/>
          </a:ln>
        </p:spPr>
      </p:pic>
      <p:sp>
        <p:nvSpPr>
          <p:cNvPr id="17" name="Espaço Reservado para Número de Slide 13"/>
          <p:cNvSpPr/>
          <p:nvPr/>
        </p:nvSpPr>
        <p:spPr>
          <a:xfrm>
            <a:off x="10476720" y="6602400"/>
            <a:ext cx="1713960" cy="254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 defTabSz="914400">
              <a:lnSpc>
                <a:spcPct val="100000"/>
              </a:lnSpc>
            </a:pPr>
            <a:fld id="{0A9CD7F9-A714-4A3D-8595-42BB68F9BC9F}" type="slidenum">
              <a:rPr b="1" lang="pt-BR" sz="1400" spc="-1" strike="noStrike">
                <a:solidFill>
                  <a:schemeClr val="lt1"/>
                </a:solidFill>
                <a:latin typeface="Calibri"/>
              </a:rPr>
              <a:t>&lt;número&gt;</a:t>
            </a:fld>
            <a:r>
              <a:rPr b="1" lang="pt-BR" sz="1400" spc="-1" strike="noStrike">
                <a:solidFill>
                  <a:schemeClr val="lt1"/>
                </a:solidFill>
                <a:latin typeface="Calibri"/>
              </a:rPr>
              <a:t> de 56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Clique para editar o formato do texto do título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Clique para editar o formato de texto dos tópicos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2.º nível de tópicos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3.º nível de tópicos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4.º nível de tópicos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5.º nível de tópicos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6.º nível de tópicos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7.º nível de tópicos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ftr" idx="2"/>
          </p:nvPr>
        </p:nvSpPr>
        <p:spPr>
          <a:xfrm>
            <a:off x="1893600" y="6287040"/>
            <a:ext cx="420408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pt-B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400" spc="-1" strike="noStrike">
                <a:solidFill>
                  <a:srgbClr val="000000"/>
                </a:solidFill>
                <a:latin typeface="Times New Roman"/>
              </a:rPr>
              <a:t>&lt;rodapé&gt;</a:t>
            </a:r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sldNum" idx="3"/>
          </p:nvPr>
        </p:nvSpPr>
        <p:spPr>
          <a:xfrm>
            <a:off x="304200" y="6287040"/>
            <a:ext cx="7027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1" lang="en-US" sz="1100" spc="-1" strike="noStrike">
                <a:solidFill>
                  <a:schemeClr val="lt1"/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BCFC90A2-CE2F-40B1-A10D-CACBFEF13682}" type="slidenum">
              <a:rPr b="1" lang="en-US" sz="1100" spc="-1" strike="noStrike">
                <a:solidFill>
                  <a:schemeClr val="lt1"/>
                </a:solidFill>
                <a:latin typeface="Calibri"/>
              </a:rPr>
              <a:t>&lt;número&gt;</a:t>
            </a:fld>
            <a:endParaRPr b="0" lang="pt-BR" sz="11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2" name="PlaceHolder 5"/>
          <p:cNvSpPr>
            <a:spLocks noGrp="1"/>
          </p:cNvSpPr>
          <p:nvPr>
            <p:ph type="dt" idx="4"/>
          </p:nvPr>
        </p:nvSpPr>
        <p:spPr>
          <a:xfrm>
            <a:off x="941760" y="6287040"/>
            <a:ext cx="113400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pt-B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Times New Roman"/>
              </a:rPr>
              <a:t>&lt;data/hora&gt;</a:t>
            </a:r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1" r:id="rId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tângulo 6"/>
          <p:cNvSpPr/>
          <p:nvPr/>
        </p:nvSpPr>
        <p:spPr>
          <a:xfrm>
            <a:off x="0" y="6603840"/>
            <a:ext cx="12191040" cy="265680"/>
          </a:xfrm>
          <a:prstGeom prst="rect">
            <a:avLst/>
          </a:prstGeom>
          <a:solidFill>
            <a:srgbClr val="292a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pc="-1" strike="noStrike">
              <a:solidFill>
                <a:schemeClr val="lt1"/>
              </a:solidFill>
              <a:latin typeface="Calibri"/>
            </a:endParaRPr>
          </a:p>
        </p:txBody>
      </p:sp>
      <p:pic>
        <p:nvPicPr>
          <p:cNvPr id="26" name="Imagem 8" descr=""/>
          <p:cNvPicPr/>
          <p:nvPr/>
        </p:nvPicPr>
        <p:blipFill>
          <a:blip r:embed="rId2"/>
          <a:stretch/>
        </p:blipFill>
        <p:spPr>
          <a:xfrm>
            <a:off x="101520" y="5905440"/>
            <a:ext cx="965880" cy="1027800"/>
          </a:xfrm>
          <a:prstGeom prst="rect">
            <a:avLst/>
          </a:prstGeom>
          <a:ln w="0">
            <a:noFill/>
          </a:ln>
        </p:spPr>
      </p:pic>
      <p:pic>
        <p:nvPicPr>
          <p:cNvPr id="27" name="Imagem 12" descr=""/>
          <p:cNvPicPr/>
          <p:nvPr/>
        </p:nvPicPr>
        <p:blipFill>
          <a:blip r:embed="rId3"/>
          <a:stretch/>
        </p:blipFill>
        <p:spPr>
          <a:xfrm>
            <a:off x="9176040" y="-60120"/>
            <a:ext cx="3020760" cy="1060920"/>
          </a:xfrm>
          <a:prstGeom prst="rect">
            <a:avLst/>
          </a:prstGeom>
          <a:ln w="0">
            <a:noFill/>
          </a:ln>
        </p:spPr>
      </p:pic>
      <p:sp>
        <p:nvSpPr>
          <p:cNvPr id="28" name="PlaceHolder 1"/>
          <p:cNvSpPr>
            <a:spLocks noGrp="1"/>
          </p:cNvSpPr>
          <p:nvPr>
            <p:ph type="sldNum" idx="5"/>
          </p:nvPr>
        </p:nvSpPr>
        <p:spPr>
          <a:xfrm>
            <a:off x="10476720" y="6602400"/>
            <a:ext cx="1713960" cy="254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1" lang="pt-BR" sz="1400" spc="-1" strike="noStrike">
                <a:solidFill>
                  <a:schemeClr val="lt1"/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4FA78A3F-0065-4FD8-867F-B9AD24814CB7}" type="slidenum">
              <a:rPr b="1" lang="pt-BR" sz="1400" spc="-1" strike="noStrike">
                <a:solidFill>
                  <a:schemeClr val="lt1"/>
                </a:solidFill>
                <a:latin typeface="Calibri"/>
              </a:rPr>
              <a:t>&lt;número&gt;</a:t>
            </a:fld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3" r:id="rId4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upo 11"/>
          <p:cNvGrpSpPr/>
          <p:nvPr/>
        </p:nvGrpSpPr>
        <p:grpSpPr>
          <a:xfrm>
            <a:off x="0" y="0"/>
            <a:ext cx="12191040" cy="6856920"/>
            <a:chOff x="0" y="0"/>
            <a:chExt cx="12191040" cy="6856920"/>
          </a:xfrm>
        </p:grpSpPr>
        <p:grpSp>
          <p:nvGrpSpPr>
            <p:cNvPr id="30" name="Grupo 3"/>
            <p:cNvGrpSpPr/>
            <p:nvPr/>
          </p:nvGrpSpPr>
          <p:grpSpPr>
            <a:xfrm>
              <a:off x="0" y="0"/>
              <a:ext cx="12191040" cy="6856920"/>
              <a:chOff x="0" y="0"/>
              <a:chExt cx="12191040" cy="6856920"/>
            </a:xfrm>
          </p:grpSpPr>
          <p:sp>
            <p:nvSpPr>
              <p:cNvPr id="31" name="Retângulo 6"/>
              <p:cNvSpPr/>
              <p:nvPr/>
            </p:nvSpPr>
            <p:spPr>
              <a:xfrm>
                <a:off x="0" y="0"/>
                <a:ext cx="12191040" cy="6856920"/>
              </a:xfrm>
              <a:prstGeom prst="rect">
                <a:avLst/>
              </a:prstGeom>
              <a:gradFill rotWithShape="0">
                <a:gsLst>
                  <a:gs pos="0">
                    <a:srgbClr val="ffffff"/>
                  </a:gs>
                  <a:gs pos="100000">
                    <a:srgbClr val="f2f2f2"/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 defTabSz="914400">
                  <a:lnSpc>
                    <a:spcPct val="100000"/>
                  </a:lnSpc>
                </a:pPr>
                <a:r>
                  <a:rPr b="0" lang="pt-BR" sz="1800" spc="-1" strike="noStrike">
                    <a:solidFill>
                      <a:schemeClr val="lt1"/>
                    </a:solidFill>
                    <a:latin typeface="Arial"/>
                  </a:rPr>
                  <a:t>Treinamento SQL Server</a:t>
                </a:r>
                <a:endParaRPr b="0" lang="pt-BR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pic>
            <p:nvPicPr>
              <p:cNvPr id="32" name="Imagem 1" descr=""/>
              <p:cNvPicPr/>
              <p:nvPr/>
            </p:nvPicPr>
            <p:blipFill>
              <a:blip r:embed="rId2"/>
              <a:stretch/>
            </p:blipFill>
            <p:spPr>
              <a:xfrm>
                <a:off x="0" y="2557800"/>
                <a:ext cx="12191040" cy="4299120"/>
              </a:xfrm>
              <a:prstGeom prst="rect">
                <a:avLst/>
              </a:prstGeom>
              <a:ln w="0">
                <a:noFill/>
              </a:ln>
            </p:spPr>
          </p:pic>
        </p:grpSp>
        <p:pic>
          <p:nvPicPr>
            <p:cNvPr id="33" name="Imagem 4" descr=""/>
            <p:cNvPicPr/>
            <p:nvPr/>
          </p:nvPicPr>
          <p:blipFill>
            <a:blip r:embed="rId3"/>
            <a:stretch/>
          </p:blipFill>
          <p:spPr>
            <a:xfrm>
              <a:off x="9043920" y="65160"/>
              <a:ext cx="3020760" cy="106092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34" name="PlaceHolder 1"/>
          <p:cNvSpPr>
            <a:spLocks noGrp="1"/>
          </p:cNvSpPr>
          <p:nvPr>
            <p:ph type="sldNum" idx="6"/>
          </p:nvPr>
        </p:nvSpPr>
        <p:spPr>
          <a:xfrm>
            <a:off x="10476720" y="6602400"/>
            <a:ext cx="1713960" cy="254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1" lang="pt-BR" sz="1400" spc="-1" strike="noStrike">
                <a:solidFill>
                  <a:schemeClr val="lt1"/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06686A19-B3FE-40A4-8583-6AB994803AFC}" type="slidenum">
              <a:rPr b="1" lang="pt-BR" sz="1400" spc="-1" strike="noStrike">
                <a:solidFill>
                  <a:schemeClr val="lt1"/>
                </a:solidFill>
                <a:latin typeface="Calibri"/>
              </a:rPr>
              <a:t>&lt;número&gt;</a:t>
            </a:fld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pt-BR" sz="4400" spc="-1" strike="noStrike">
                <a:solidFill>
                  <a:srgbClr val="000000"/>
                </a:solidFill>
                <a:latin typeface="Arial"/>
              </a:rPr>
              <a:t>Clique para editar o formato do texto do título</a:t>
            </a: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solidFill>
                  <a:srgbClr val="000000"/>
                </a:solidFill>
                <a:latin typeface="Arial"/>
              </a:rPr>
              <a:t>Clique para editar o formato de texto dos tópicos</a:t>
            </a: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solidFill>
                  <a:srgbClr val="000000"/>
                </a:solidFill>
                <a:latin typeface="Arial"/>
              </a:rPr>
              <a:t>2.º nível de tópicos</a:t>
            </a: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solidFill>
                  <a:srgbClr val="000000"/>
                </a:solidFill>
                <a:latin typeface="Arial"/>
              </a:rPr>
              <a:t>3.º nível de tópicos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4.º nível de tópicos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5.º nível de tópicos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6.º nível de tópicos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7.º nível de tópicos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5" r:id="rId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hyperlink" Target="http://www.fabriciolima.net/blog/2010/06/05/passo-a-passo-para-encontrar-as-querys-mais-demoradas-do-banco-de-dados-parte-1/" TargetMode="External"/><Relationship Id="rId2" Type="http://schemas.openxmlformats.org/officeDocument/2006/relationships/hyperlink" Target="http://fabriciolima.net/blog/2010/06/05/passo-a-passo-para-encontrar-as-querys-mais-demoradas-do-banco-de-dados-parte-2/" TargetMode="External"/><Relationship Id="rId3" Type="http://schemas.openxmlformats.org/officeDocument/2006/relationships/hyperlink" Target="http://www.fabriciolima.net/blog/2011/01/26/querys-do-dia-a-dia-acompanhando-as-querys-mais-demoradas-do-banco-de-dados/" TargetMode="External"/><Relationship Id="rId4" Type="http://schemas.openxmlformats.org/officeDocument/2006/relationships/hyperlink" Target="http://sqlblog.com/blogs/linchi_shea/archive/2007/08/01/trace-profiler-test.aspx" TargetMode="External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hyperlink" Target="http://www.fabriciolima.net/blog/2016/06/27/casos-do-dia-a-dia-sql-server-alcancou-o-limite-de-32767-conexoes-em-producao/" TargetMode="Externa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hyperlink" Target="http://www.fabriciolima.net/blog/2011/06/29/rotina-para-atualizar-as-estatisticas-do-seu-banco-de-dados/" TargetMode="Externa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0.gif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image" Target="../media/image22.jpe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27.gif"/><Relationship Id="rId2" Type="http://schemas.openxmlformats.org/officeDocument/2006/relationships/image" Target="../media/image16.gif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24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image" Target="../media/image29.gif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25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31.gif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image" Target="../media/image33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32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image" Target="../media/image35.gif"/><Relationship Id="rId3" Type="http://schemas.openxmlformats.org/officeDocument/2006/relationships/slideLayout" Target="../slideLayouts/slideLayout1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36.gif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hyperlink" Target="http://www.littlekendra.com/2016/05/18/index-usage-stats-bug-fixed-in-sql-server-2012-sp2-cu12-sp3-cu3/" TargetMode="Externa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4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hyperlink" Target="https://www.fabriciolima.net/blog/2017/05/23/migrando-um-sql-server-2008-totvs-protheus-para-o-sql-server-2016-standard/" TargetMode="Externa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38.jpeg"/><Relationship Id="rId2" Type="http://schemas.openxmlformats.org/officeDocument/2006/relationships/image" Target="../media/image39.gif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46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image" Target="../media/image40.gif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image" Target="../media/image44.gif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52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5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6.xml"/>
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7.xml"/>
</Relationships>
</file>

<file path=ppt/slides/_rels/slide5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9.xml.rels><?xml version="1.0" encoding="UTF-8"?>
<Relationships xmlns="http://schemas.openxmlformats.org/package/2006/relationships"><Relationship Id="rId1" Type="http://schemas.openxmlformats.org/officeDocument/2006/relationships/image" Target="../media/image48.jpeg"/><Relationship Id="rId2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hyperlink" Target="http://whoisactive.com/" TargetMode="External"/><Relationship Id="rId2" Type="http://schemas.openxmlformats.org/officeDocument/2006/relationships/hyperlink" Target="http://www.fabriciolima.net/blog/2016/03/17/queries-do-dia-a-dia-criando-um-log-de-historico-da-sp_whoisactive/" TargetMode="External"/><Relationship Id="rId3" Type="http://schemas.openxmlformats.org/officeDocument/2006/relationships/image" Target="../media/image8.png"/><Relationship Id="rId4" Type="http://schemas.openxmlformats.org/officeDocument/2006/relationships/image" Target="../media/image9.gif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gif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5.jpeg"/><Relationship Id="rId3" Type="http://schemas.openxmlformats.org/officeDocument/2006/relationships/image" Target="../media/image16.gif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7.gif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ítulo 1"/>
          <p:cNvSpPr/>
          <p:nvPr/>
        </p:nvSpPr>
        <p:spPr>
          <a:xfrm>
            <a:off x="0" y="2817000"/>
            <a:ext cx="12191040" cy="792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 defTabSz="914400">
              <a:lnSpc>
                <a:spcPct val="90000"/>
              </a:lnSpc>
            </a:pPr>
            <a:r>
              <a:rPr b="1" i="1" lang="pt-BR" sz="4600" spc="-1" strike="noStrike">
                <a:solidFill>
                  <a:schemeClr val="lt1"/>
                </a:solidFill>
                <a:latin typeface="Calibri Light"/>
              </a:rPr>
              <a:t>Tarefas do dia a dia de um DBA</a:t>
            </a:r>
            <a:endParaRPr b="0" lang="pt-BR" sz="4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Título 1"/>
          <p:cNvSpPr/>
          <p:nvPr/>
        </p:nvSpPr>
        <p:spPr>
          <a:xfrm>
            <a:off x="0" y="1603440"/>
            <a:ext cx="12191040" cy="935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 defTabSz="914400">
              <a:lnSpc>
                <a:spcPct val="90000"/>
              </a:lnSpc>
            </a:pPr>
            <a:r>
              <a:rPr b="1" lang="pt-BR" sz="5100" spc="-1" strike="noStrike">
                <a:solidFill>
                  <a:srgbClr val="292a76"/>
                </a:solidFill>
                <a:latin typeface="Calibri Light"/>
              </a:rPr>
              <a:t>Treinamento SQL Server</a:t>
            </a:r>
            <a:endParaRPr b="0" lang="pt-BR" sz="5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1"/>
          <p:cNvSpPr>
            <a:spLocks noGrp="1"/>
          </p:cNvSpPr>
          <p:nvPr>
            <p:ph type="sldNum" idx="10"/>
          </p:nvPr>
        </p:nvSpPr>
        <p:spPr>
          <a:xfrm>
            <a:off x="10476720" y="6602400"/>
            <a:ext cx="1713960" cy="254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1" lang="pt-BR" sz="1400" spc="-1" strike="noStrike">
                <a:solidFill>
                  <a:schemeClr val="lt1"/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70608E87-5D55-4F56-BF70-6D10B7F810A9}" type="slidenum">
              <a:rPr b="1" lang="pt-BR" sz="1400" spc="-1" strike="noStrike">
                <a:solidFill>
                  <a:schemeClr val="lt1"/>
                </a:solidFill>
                <a:latin typeface="Calibri"/>
              </a:rPr>
              <a:t>1</a:t>
            </a:fld>
            <a:r>
              <a:rPr b="1" lang="pt-BR" sz="1400" spc="-1" strike="noStrike">
                <a:solidFill>
                  <a:schemeClr val="lt1"/>
                </a:solidFill>
                <a:latin typeface="Calibri"/>
              </a:rPr>
              <a:t> de 56</a:t>
            </a:r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CaixaDeTexto 7"/>
          <p:cNvSpPr/>
          <p:nvPr/>
        </p:nvSpPr>
        <p:spPr>
          <a:xfrm>
            <a:off x="973800" y="5087160"/>
            <a:ext cx="11265840" cy="1095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85840" indent="-285840" defTabSz="914400">
              <a:lnSpc>
                <a:spcPct val="100000"/>
              </a:lnSpc>
              <a:buClr>
                <a:srgbClr val="002060"/>
              </a:buClr>
              <a:buFont typeface="Arial"/>
              <a:buChar char="•"/>
            </a:pPr>
            <a:r>
              <a:rPr b="0" lang="pt-BR" sz="2200" spc="-1" strike="noStrike">
                <a:solidFill>
                  <a:srgbClr val="002060"/>
                </a:solidFill>
                <a:latin typeface="Calibri"/>
              </a:rPr>
              <a:t>Criação de um Trace para guardar tudo o que demora mais de 3 segundos no BD.</a:t>
            </a:r>
            <a:endParaRPr b="0" lang="pt-BR" sz="2200" spc="-1" strike="noStrike">
              <a:solidFill>
                <a:srgbClr val="000000"/>
              </a:solidFill>
              <a:latin typeface="Arial"/>
            </a:endParaRPr>
          </a:p>
          <a:p>
            <a:pPr marL="285840" indent="-285840" defTabSz="914400">
              <a:lnSpc>
                <a:spcPct val="100000"/>
              </a:lnSpc>
              <a:buClr>
                <a:srgbClr val="002060"/>
              </a:buClr>
              <a:buFont typeface="Arial"/>
              <a:buChar char="•"/>
            </a:pPr>
            <a:r>
              <a:rPr b="0" lang="pt-BR" sz="2200" spc="-1" strike="noStrike">
                <a:solidFill>
                  <a:srgbClr val="002060"/>
                </a:solidFill>
                <a:latin typeface="Calibri"/>
              </a:rPr>
              <a:t>Se usado de forma errada, o profile pode parar seu banco de dados. </a:t>
            </a:r>
            <a:r>
              <a:rPr b="1" lang="pt-BR" sz="2200" spc="-1" strike="noStrike">
                <a:solidFill>
                  <a:srgbClr val="ff0000"/>
                </a:solidFill>
                <a:latin typeface="Calibri"/>
              </a:rPr>
              <a:t>CUIDADO!!!</a:t>
            </a:r>
            <a:endParaRPr b="0" lang="pt-BR" sz="2200" spc="-1" strike="noStrike">
              <a:solidFill>
                <a:srgbClr val="000000"/>
              </a:solidFill>
              <a:latin typeface="Arial"/>
            </a:endParaRPr>
          </a:p>
          <a:p>
            <a:pPr marL="285840" indent="-285840" defTabSz="914400">
              <a:lnSpc>
                <a:spcPct val="100000"/>
              </a:lnSpc>
              <a:buClr>
                <a:srgbClr val="002060"/>
              </a:buClr>
              <a:buFont typeface="Arial"/>
              <a:buChar char="•"/>
            </a:pPr>
            <a:r>
              <a:rPr b="0" lang="pt-BR" sz="2200" spc="-1" strike="noStrike">
                <a:solidFill>
                  <a:srgbClr val="002060"/>
                </a:solidFill>
                <a:latin typeface="Calibri"/>
              </a:rPr>
              <a:t>Sempre utilize um </a:t>
            </a:r>
            <a:r>
              <a:rPr b="1" lang="pt-BR" sz="2200" spc="-1" strike="noStrike">
                <a:solidFill>
                  <a:srgbClr val="002060"/>
                </a:solidFill>
                <a:latin typeface="Calibri"/>
              </a:rPr>
              <a:t>Server Side Trace </a:t>
            </a:r>
            <a:r>
              <a:rPr b="0" lang="pt-BR" sz="2200" spc="-1" strike="noStrike">
                <a:solidFill>
                  <a:srgbClr val="002060"/>
                </a:solidFill>
                <a:latin typeface="Calibri"/>
              </a:rPr>
              <a:t>em produção. Evite interface gráfica.</a:t>
            </a:r>
            <a:endParaRPr b="0" lang="pt-BR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Título 1"/>
          <p:cNvSpPr/>
          <p:nvPr/>
        </p:nvSpPr>
        <p:spPr>
          <a:xfrm>
            <a:off x="381960" y="366840"/>
            <a:ext cx="8085240" cy="769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1666"/>
          </a:bodyPr>
          <a:p>
            <a:pPr algn="ctr" defTabSz="914400">
              <a:lnSpc>
                <a:spcPct val="100000"/>
              </a:lnSpc>
            </a:pPr>
            <a:r>
              <a:rPr b="1" lang="pt-BR" sz="4000" spc="-1" strike="noStrike">
                <a:solidFill>
                  <a:srgbClr val="002060"/>
                </a:solidFill>
                <a:latin typeface="Calibri"/>
              </a:rPr>
              <a:t>Profile - Server Side Trace - Queries Lentas</a:t>
            </a:r>
            <a:endParaRPr b="0" lang="pt-BR" sz="4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08" name="Imagem 2" descr=""/>
          <p:cNvPicPr/>
          <p:nvPr/>
        </p:nvPicPr>
        <p:blipFill>
          <a:blip r:embed="rId1"/>
          <a:stretch/>
        </p:blipFill>
        <p:spPr>
          <a:xfrm>
            <a:off x="648720" y="1307520"/>
            <a:ext cx="10897200" cy="3724200"/>
          </a:xfrm>
          <a:prstGeom prst="rect">
            <a:avLst/>
          </a:prstGeom>
          <a:ln w="0">
            <a:noFill/>
          </a:ln>
        </p:spPr>
      </p:pic>
      <p:sp>
        <p:nvSpPr>
          <p:cNvPr id="109" name="PlaceHolder 1"/>
          <p:cNvSpPr>
            <a:spLocks noGrp="1"/>
          </p:cNvSpPr>
          <p:nvPr>
            <p:ph type="sldNum" idx="19"/>
          </p:nvPr>
        </p:nvSpPr>
        <p:spPr>
          <a:xfrm>
            <a:off x="10476720" y="6602400"/>
            <a:ext cx="1713960" cy="254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1" lang="pt-BR" sz="1400" spc="-1" strike="noStrike">
                <a:solidFill>
                  <a:schemeClr val="lt1"/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A13F1ECE-2C56-473B-8668-78C2C7E348CE}" type="slidenum">
              <a:rPr b="1" lang="pt-BR" sz="1400" spc="-1" strike="noStrike">
                <a:solidFill>
                  <a:schemeClr val="lt1"/>
                </a:solidFill>
                <a:latin typeface="Calibri"/>
              </a:rPr>
              <a:t>10</a:t>
            </a:fld>
            <a:r>
              <a:rPr b="1" lang="pt-BR" sz="1400" spc="-1" strike="noStrike">
                <a:solidFill>
                  <a:schemeClr val="lt1"/>
                </a:solidFill>
                <a:latin typeface="Calibri"/>
              </a:rPr>
              <a:t> de 56</a:t>
            </a:r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61" dur="indefinite" restart="never" nodeType="tmRoot">
          <p:childTnLst>
            <p:seq>
              <p:cTn id="162" dur="indefinite" nodeType="mainSeq">
                <p:childTnLst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CaixaDeTexto 7"/>
          <p:cNvSpPr/>
          <p:nvPr/>
        </p:nvSpPr>
        <p:spPr>
          <a:xfrm>
            <a:off x="4022640" y="4729680"/>
            <a:ext cx="4822560" cy="240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pt-BR" sz="3200" spc="-1" strike="noStrike">
                <a:solidFill>
                  <a:srgbClr val="002060"/>
                </a:solidFill>
                <a:latin typeface="Calibri"/>
              </a:rPr>
              <a:t>	</a:t>
            </a:r>
            <a:r>
              <a:rPr b="0" lang="pt-BR" sz="3200" spc="-1" strike="noStrike">
                <a:solidFill>
                  <a:srgbClr val="002060"/>
                </a:solidFill>
                <a:latin typeface="Calibri"/>
              </a:rPr>
              <a:t>	</a:t>
            </a:r>
            <a:r>
              <a:rPr b="0" lang="pt-BR" sz="3200" spc="-1" strike="noStrike">
                <a:solidFill>
                  <a:srgbClr val="002060"/>
                </a:solidFill>
                <a:latin typeface="Calibri"/>
              </a:rPr>
              <a:t>	</a:t>
            </a:r>
            <a:r>
              <a:rPr b="0" lang="pt-BR" sz="3200" spc="-1" strike="noStrike">
                <a:solidFill>
                  <a:srgbClr val="002060"/>
                </a:solidFill>
                <a:latin typeface="Calibri"/>
              </a:rPr>
              <a:t>	</a:t>
            </a:r>
            <a:r>
              <a:rPr b="0" lang="pt-BR" sz="3200" spc="-1" strike="noStrike">
                <a:solidFill>
                  <a:srgbClr val="002060"/>
                </a:solidFill>
                <a:latin typeface="Calibri"/>
              </a:rPr>
              <a:t>	</a:t>
            </a: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1" lang="pt-BR" sz="3200" spc="-1" strike="noStrike">
                <a:solidFill>
                  <a:srgbClr val="002060"/>
                </a:solidFill>
                <a:latin typeface="Calibri"/>
              </a:rPr>
              <a:t>	</a:t>
            </a:r>
            <a:r>
              <a:rPr b="1" lang="pt-BR" sz="3200" spc="-1" strike="noStrike">
                <a:solidFill>
                  <a:srgbClr val="002060"/>
                </a:solidFill>
                <a:latin typeface="Calibri"/>
              </a:rPr>
              <a:t>	</a:t>
            </a:r>
            <a:r>
              <a:rPr b="1" lang="pt-BR" sz="3200" spc="-1" strike="noStrike">
                <a:solidFill>
                  <a:srgbClr val="002060"/>
                </a:solidFill>
                <a:latin typeface="Calibri"/>
              </a:rPr>
              <a:t>	</a:t>
            </a:r>
            <a:r>
              <a:rPr b="1" lang="pt-BR" sz="3200" spc="-1" strike="noStrike">
                <a:solidFill>
                  <a:srgbClr val="002060"/>
                </a:solidFill>
                <a:latin typeface="Calibri"/>
              </a:rPr>
              <a:t>	</a:t>
            </a:r>
            <a:r>
              <a:rPr b="1" lang="pt-BR" sz="6000" spc="-1" strike="noStrike">
                <a:solidFill>
                  <a:srgbClr val="002060"/>
                </a:solidFill>
                <a:latin typeface="Calibri"/>
              </a:rPr>
              <a:t>	</a:t>
            </a:r>
            <a:r>
              <a:rPr b="1" lang="pt-BR" sz="6000" spc="-1" strike="noStrike">
                <a:solidFill>
                  <a:srgbClr val="002060"/>
                </a:solidFill>
                <a:latin typeface="Calibri"/>
              </a:rPr>
              <a:t>DEMO</a:t>
            </a:r>
            <a:endParaRPr b="0" lang="pt-BR" sz="6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Título 1"/>
          <p:cNvSpPr/>
          <p:nvPr/>
        </p:nvSpPr>
        <p:spPr>
          <a:xfrm>
            <a:off x="381960" y="366840"/>
            <a:ext cx="8085240" cy="769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9999"/>
          </a:bodyPr>
          <a:p>
            <a:pPr algn="ctr" defTabSz="914400">
              <a:lnSpc>
                <a:spcPct val="100000"/>
              </a:lnSpc>
            </a:pPr>
            <a:r>
              <a:rPr b="1" lang="pt-BR" sz="4000" spc="-1" strike="noStrike">
                <a:solidFill>
                  <a:srgbClr val="002060"/>
                </a:solidFill>
                <a:latin typeface="Calibri"/>
              </a:rPr>
              <a:t>Server Side Trace – Queries Lentas</a:t>
            </a:r>
            <a:endParaRPr b="0" lang="pt-BR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Retângulo 1"/>
          <p:cNvSpPr/>
          <p:nvPr/>
        </p:nvSpPr>
        <p:spPr>
          <a:xfrm>
            <a:off x="1103400" y="1859400"/>
            <a:ext cx="9908280" cy="3888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16000" indent="-21600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 </a:t>
            </a:r>
            <a:r>
              <a:rPr b="0" lang="pt-BR" sz="2000" spc="-1" strike="noStrike" u="sng">
                <a:solidFill>
                  <a:schemeClr val="dk1"/>
                </a:solidFill>
                <a:uFillTx/>
                <a:latin typeface="Calibri"/>
                <a:hlinkClick r:id="rId1"/>
              </a:rPr>
              <a:t>http://www.fabriciolima.net/blog/2010/06/05/passo-a-passo-para-encontrar-as-querys-mais-demoradas-do-banco-de-dados-parte-1/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2000" spc="-1" strike="noStrike">
                <a:solidFill>
                  <a:schemeClr val="dk1"/>
                </a:solidFill>
                <a:latin typeface="Calibri"/>
              </a:rPr>
              <a:t> </a:t>
            </a:r>
            <a:r>
              <a:rPr b="0" lang="pt-BR" sz="2000" spc="-1" strike="noStrike" u="sng">
                <a:solidFill>
                  <a:schemeClr val="dk1"/>
                </a:solidFill>
                <a:uFillTx/>
                <a:latin typeface="Calibri"/>
                <a:hlinkClick r:id="rId2"/>
              </a:rPr>
              <a:t>http://fabriciolima.net/blog/2010/06/05/passo-a-passo-para-encontrar-as-querys-mais-demoradas-do-banco-de-dados-parte-2/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2000" spc="-1" strike="noStrike">
                <a:solidFill>
                  <a:schemeClr val="dk1"/>
                </a:solidFill>
                <a:latin typeface="Calibri"/>
              </a:rPr>
              <a:t> </a:t>
            </a:r>
            <a:r>
              <a:rPr b="0" lang="pt-BR" sz="2000" spc="-1" strike="noStrike" u="sng">
                <a:solidFill>
                  <a:schemeClr val="dk1"/>
                </a:solidFill>
                <a:uFillTx/>
                <a:latin typeface="Calibri"/>
                <a:hlinkClick r:id="rId3"/>
              </a:rPr>
              <a:t>http://www.fabriciolima.net/blog/2011/01/26/querys-do-dia-a-dia-acompanhando-as-querys-mais-demoradas-do-banco-de-dados/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 defTabSz="914400">
              <a:lnSpc>
                <a:spcPct val="100000"/>
              </a:lnSpc>
              <a:buClr>
                <a:srgbClr val="292a76"/>
              </a:buClr>
              <a:buFont typeface="Arial"/>
              <a:buChar char="•"/>
            </a:pPr>
            <a:r>
              <a:rPr b="1" lang="pt-BR" sz="2000" spc="-1" strike="noStrike">
                <a:solidFill>
                  <a:srgbClr val="292a76"/>
                </a:solidFill>
                <a:latin typeface="Calibri"/>
              </a:rPr>
              <a:t>Profiler Tracing vs. Server Side SQL Tracing 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1" marL="457200" indent="-216000" defTabSz="914400">
              <a:lnSpc>
                <a:spcPct val="100000"/>
              </a:lnSpc>
              <a:buClr>
                <a:srgbClr val="292a76"/>
              </a:buClr>
              <a:buFont typeface="Arial"/>
              <a:buChar char="•"/>
            </a:pPr>
            <a:r>
              <a:rPr b="0" lang="pt-BR" sz="2000" spc="-1" strike="noStrike">
                <a:solidFill>
                  <a:srgbClr val="292a76"/>
                </a:solidFill>
                <a:latin typeface="Calibri"/>
              </a:rPr>
              <a:t> </a:t>
            </a:r>
            <a:r>
              <a:rPr b="0" lang="pt-BR" sz="2000" spc="-1" strike="noStrike" u="sng">
                <a:solidFill>
                  <a:srgbClr val="0563c1"/>
                </a:solidFill>
                <a:uFillTx/>
                <a:latin typeface="Calibri"/>
                <a:hlinkClick r:id="rId4"/>
              </a:rPr>
              <a:t>http://sqlblog.com/blogs/linchi_shea/archive/2007/08/01/trace-profiler-test.aspx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PlaceHolder 1"/>
          <p:cNvSpPr>
            <a:spLocks noGrp="1"/>
          </p:cNvSpPr>
          <p:nvPr>
            <p:ph type="sldNum" idx="20"/>
          </p:nvPr>
        </p:nvSpPr>
        <p:spPr>
          <a:xfrm>
            <a:off x="10476720" y="6602400"/>
            <a:ext cx="1713960" cy="254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1" lang="pt-BR" sz="1400" spc="-1" strike="noStrike">
                <a:solidFill>
                  <a:schemeClr val="lt1"/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692A839F-1EA2-44CB-9232-A4D60CD7D513}" type="slidenum">
              <a:rPr b="1" lang="pt-BR" sz="1400" spc="-1" strike="noStrike">
                <a:solidFill>
                  <a:schemeClr val="lt1"/>
                </a:solidFill>
                <a:latin typeface="Calibri"/>
              </a:rPr>
              <a:t>11</a:t>
            </a:fld>
            <a:r>
              <a:rPr b="1" lang="pt-BR" sz="1400" spc="-1" strike="noStrike">
                <a:solidFill>
                  <a:schemeClr val="lt1"/>
                </a:solidFill>
                <a:latin typeface="Calibri"/>
              </a:rPr>
              <a:t> de 56</a:t>
            </a:r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75" dur="indefinite" restart="never" nodeType="tmRoot">
          <p:childTnLst>
            <p:seq>
              <p:cTn id="176" dur="indefinite" nodeType="mainSeq">
                <p:childTnLst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CaixaDeTexto 3"/>
          <p:cNvSpPr/>
          <p:nvPr/>
        </p:nvSpPr>
        <p:spPr>
          <a:xfrm>
            <a:off x="1183680" y="3575160"/>
            <a:ext cx="6553440" cy="1643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pt-BR" sz="3400" spc="-1" strike="noStrike">
                <a:solidFill>
                  <a:schemeClr val="lt1"/>
                </a:solidFill>
                <a:latin typeface="Calibri"/>
              </a:rPr>
              <a:t>Tarefas do dia a dia de um DBA</a:t>
            </a:r>
            <a:endParaRPr b="0" lang="pt-BR" sz="34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pt-BR" sz="3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CaixaDeTexto 7"/>
          <p:cNvSpPr/>
          <p:nvPr/>
        </p:nvSpPr>
        <p:spPr>
          <a:xfrm>
            <a:off x="795240" y="1300680"/>
            <a:ext cx="11265840" cy="5290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pt-BR" sz="2800" spc="-1" strike="noStrike">
                <a:solidFill>
                  <a:srgbClr val="002060"/>
                </a:solidFill>
                <a:latin typeface="Calibri"/>
              </a:rPr>
              <a:t>Criação de uma procedure para logar alguns </a:t>
            </a:r>
            <a:r>
              <a:rPr b="1" lang="pt-BR" sz="2800" spc="-1" strike="noStrike">
                <a:solidFill>
                  <a:srgbClr val="002060"/>
                </a:solidFill>
                <a:latin typeface="Calibri"/>
              </a:rPr>
              <a:t>contadores</a:t>
            </a:r>
            <a:r>
              <a:rPr b="0" lang="pt-BR" sz="2800" spc="-1" strike="noStrike">
                <a:solidFill>
                  <a:srgbClr val="002060"/>
                </a:solidFill>
                <a:latin typeface="Calibri"/>
              </a:rPr>
              <a:t>:</a:t>
            </a: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 defTabSz="914400">
              <a:lnSpc>
                <a:spcPct val="150000"/>
              </a:lnSpc>
              <a:buClr>
                <a:srgbClr val="002060"/>
              </a:buClr>
              <a:buFont typeface="Arial"/>
              <a:buChar char="•"/>
            </a:pPr>
            <a:r>
              <a:rPr b="1" lang="pt-BR" sz="2800" spc="-1" strike="noStrike" u="sng">
                <a:solidFill>
                  <a:srgbClr val="002060"/>
                </a:solidFill>
                <a:uFillTx/>
                <a:latin typeface="Calibri"/>
              </a:rPr>
              <a:t>BatchRequests:</a:t>
            </a:r>
            <a:r>
              <a:rPr b="1" lang="pt-BR" sz="2800" spc="-1" strike="noStrike">
                <a:solidFill>
                  <a:srgbClr val="002060"/>
                </a:solidFill>
                <a:latin typeface="Calibri"/>
              </a:rPr>
              <a:t> </a:t>
            </a:r>
            <a:r>
              <a:rPr b="0" lang="pt-BR" sz="2800" spc="-1" strike="noStrike">
                <a:solidFill>
                  <a:srgbClr val="002060"/>
                </a:solidFill>
                <a:latin typeface="Calibri"/>
              </a:rPr>
              <a:t>Transações por segundo no SQL Server</a:t>
            </a: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 defTabSz="914400">
              <a:lnSpc>
                <a:spcPct val="150000"/>
              </a:lnSpc>
              <a:buClr>
                <a:srgbClr val="002060"/>
              </a:buClr>
              <a:buFont typeface="Arial"/>
              <a:buChar char="•"/>
            </a:pPr>
            <a:r>
              <a:rPr b="1" lang="pt-BR" sz="2800" spc="-1" strike="noStrike" u="sng">
                <a:solidFill>
                  <a:srgbClr val="002060"/>
                </a:solidFill>
                <a:uFillTx/>
                <a:latin typeface="Calibri"/>
              </a:rPr>
              <a:t>User Connection:</a:t>
            </a:r>
            <a:r>
              <a:rPr b="1" lang="pt-BR" sz="2800" spc="-1" strike="noStrike">
                <a:solidFill>
                  <a:srgbClr val="002060"/>
                </a:solidFill>
                <a:latin typeface="Calibri"/>
              </a:rPr>
              <a:t> </a:t>
            </a:r>
            <a:r>
              <a:rPr b="0" lang="pt-BR" sz="2800" spc="-1" strike="noStrike">
                <a:solidFill>
                  <a:srgbClr val="002060"/>
                </a:solidFill>
                <a:latin typeface="Calibri"/>
              </a:rPr>
              <a:t>Quantidade de conexões no banco de dados</a:t>
            </a: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 defTabSz="914400">
              <a:lnSpc>
                <a:spcPct val="150000"/>
              </a:lnSpc>
              <a:buClr>
                <a:srgbClr val="002060"/>
              </a:buClr>
              <a:buFont typeface="Arial"/>
              <a:buChar char="•"/>
            </a:pPr>
            <a:r>
              <a:rPr b="1" lang="pt-BR" sz="2800" spc="-1" strike="noStrike" u="sng">
                <a:solidFill>
                  <a:srgbClr val="002060"/>
                </a:solidFill>
                <a:uFillTx/>
                <a:latin typeface="Calibri"/>
              </a:rPr>
              <a:t>CPU:</a:t>
            </a:r>
            <a:r>
              <a:rPr b="1" lang="pt-BR" sz="2800" spc="-1" strike="noStrike">
                <a:solidFill>
                  <a:srgbClr val="002060"/>
                </a:solidFill>
                <a:latin typeface="Calibri"/>
              </a:rPr>
              <a:t> </a:t>
            </a:r>
            <a:r>
              <a:rPr b="0" lang="pt-BR" sz="2800" spc="-1" strike="noStrike">
                <a:solidFill>
                  <a:srgbClr val="002060"/>
                </a:solidFill>
                <a:latin typeface="Calibri"/>
              </a:rPr>
              <a:t>Consumo de CPU do servidor</a:t>
            </a: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 defTabSz="914400">
              <a:lnSpc>
                <a:spcPct val="150000"/>
              </a:lnSpc>
              <a:buClr>
                <a:srgbClr val="002060"/>
              </a:buClr>
              <a:buFont typeface="Arial"/>
              <a:buChar char="•"/>
            </a:pPr>
            <a:r>
              <a:rPr b="1" lang="pt-BR" sz="2800" spc="-1" strike="noStrike" u="sng">
                <a:solidFill>
                  <a:srgbClr val="002060"/>
                </a:solidFill>
                <a:uFillTx/>
                <a:latin typeface="Calibri"/>
              </a:rPr>
              <a:t>Page Life Expectancy:</a:t>
            </a:r>
            <a:r>
              <a:rPr b="1" lang="pt-BR" sz="2800" spc="-1" strike="noStrike">
                <a:solidFill>
                  <a:srgbClr val="002060"/>
                </a:solidFill>
                <a:latin typeface="Calibri"/>
              </a:rPr>
              <a:t> </a:t>
            </a:r>
            <a:r>
              <a:rPr b="0" lang="pt-BR" sz="2800" spc="-1" strike="noStrike">
                <a:solidFill>
                  <a:srgbClr val="002060"/>
                </a:solidFill>
                <a:latin typeface="Calibri"/>
              </a:rPr>
              <a:t>Expectativa de vida em segundos de uma página na memória do SQL Server</a:t>
            </a: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pt-BR" sz="2800" spc="-1" strike="noStrike">
                <a:solidFill>
                  <a:srgbClr val="002060"/>
                </a:solidFill>
                <a:latin typeface="Calibri"/>
              </a:rPr>
              <a:t>Caso real onde esses contadores me ajudaram em um cliente:</a:t>
            </a: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457200" defTabSz="914400">
              <a:lnSpc>
                <a:spcPct val="100000"/>
              </a:lnSpc>
              <a:buClr>
                <a:srgbClr val="002060"/>
              </a:buClr>
              <a:buFont typeface="Arial"/>
              <a:buChar char="•"/>
            </a:pPr>
            <a:r>
              <a:rPr b="0" lang="pt-BR" sz="1500" spc="-1" strike="noStrike" u="sng">
                <a:solidFill>
                  <a:srgbClr val="0563c1"/>
                </a:solidFill>
                <a:uFillTx/>
                <a:latin typeface="Calibri"/>
                <a:hlinkClick r:id="rId1"/>
              </a:rPr>
              <a:t>http://www.fabriciolima.net/blog/2016/06/27/casos-do-dia-a-dia-sql-server-alcancou-o-limite-de-32767-conexoes-em-producao/</a:t>
            </a:r>
            <a:endParaRPr b="0" lang="pt-BR" sz="1500" spc="-1" strike="noStrike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r>
              <a:rPr b="1" lang="pt-BR" sz="3000" spc="-1" strike="noStrike">
                <a:solidFill>
                  <a:srgbClr val="002060"/>
                </a:solidFill>
                <a:latin typeface="Calibri"/>
              </a:rPr>
              <a:t>DEMO</a:t>
            </a:r>
            <a:endParaRPr b="0" lang="pt-BR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Título 1"/>
          <p:cNvSpPr/>
          <p:nvPr/>
        </p:nvSpPr>
        <p:spPr>
          <a:xfrm>
            <a:off x="381960" y="366840"/>
            <a:ext cx="8085240" cy="769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algn="ctr" defTabSz="914400">
              <a:lnSpc>
                <a:spcPct val="100000"/>
              </a:lnSpc>
              <a:spcAft>
                <a:spcPts val="799"/>
              </a:spcAft>
            </a:pPr>
            <a:r>
              <a:rPr b="1" lang="pt-BR" sz="4000" spc="-1" strike="noStrike">
                <a:solidFill>
                  <a:srgbClr val="002060"/>
                </a:solidFill>
                <a:latin typeface="Calibri"/>
              </a:rPr>
              <a:t>Log Contadores SQL Server</a:t>
            </a:r>
            <a:endParaRPr b="0" lang="pt-BR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PlaceHolder 1"/>
          <p:cNvSpPr>
            <a:spLocks noGrp="1"/>
          </p:cNvSpPr>
          <p:nvPr>
            <p:ph type="sldNum" idx="21"/>
          </p:nvPr>
        </p:nvSpPr>
        <p:spPr>
          <a:xfrm>
            <a:off x="10476720" y="6602400"/>
            <a:ext cx="1713960" cy="254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1" lang="pt-BR" sz="1400" spc="-1" strike="noStrike">
                <a:solidFill>
                  <a:schemeClr val="lt1"/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83AC893A-76E0-45CA-9905-609A2CD3F2FF}" type="slidenum">
              <a:rPr b="1" lang="pt-BR" sz="1400" spc="-1" strike="noStrike">
                <a:solidFill>
                  <a:schemeClr val="lt1"/>
                </a:solidFill>
                <a:latin typeface="Calibri"/>
              </a:rPr>
              <a:t>12</a:t>
            </a:fld>
            <a:r>
              <a:rPr b="1" lang="pt-BR" sz="1400" spc="-1" strike="noStrike">
                <a:solidFill>
                  <a:schemeClr val="lt1"/>
                </a:solidFill>
                <a:latin typeface="Calibri"/>
              </a:rPr>
              <a:t> de 56</a:t>
            </a:r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81" dur="indefinite" restart="never" nodeType="tmRoot">
          <p:childTnLst>
            <p:seq>
              <p:cTn id="182" dur="indefinite" nodeType="mainSeq">
                <p:childTnLst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>
                      <p:stCondLst>
                        <p:cond delay="indefinite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1" fill="hold">
                      <p:stCondLst>
                        <p:cond delay="indefinite"/>
                      </p:stCondLst>
                      <p:childTnLst>
                        <p:par>
                          <p:cTn id="212" fill="hold">
                            <p:stCondLst>
                              <p:cond delay="0"/>
                            </p:stCondLst>
                            <p:childTnLst>
                              <p:par>
                                <p:cTn id="21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CaixaDeTexto 3"/>
          <p:cNvSpPr/>
          <p:nvPr/>
        </p:nvSpPr>
        <p:spPr>
          <a:xfrm>
            <a:off x="1183680" y="3575160"/>
            <a:ext cx="6553440" cy="1643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pt-BR" sz="3400" spc="-1" strike="noStrike">
                <a:solidFill>
                  <a:schemeClr val="lt1"/>
                </a:solidFill>
                <a:latin typeface="Calibri"/>
              </a:rPr>
              <a:t>Tarefas do dia a dia de um DBA</a:t>
            </a:r>
            <a:endParaRPr b="0" lang="pt-BR" sz="34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pt-BR" sz="3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CaixaDeTexto 7"/>
          <p:cNvSpPr/>
          <p:nvPr/>
        </p:nvSpPr>
        <p:spPr>
          <a:xfrm>
            <a:off x="381960" y="1885680"/>
            <a:ext cx="6471360" cy="4478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343080" indent="-343080" defTabSz="914400">
              <a:lnSpc>
                <a:spcPct val="100000"/>
              </a:lnSpc>
              <a:buClr>
                <a:srgbClr val="002060"/>
              </a:buClr>
              <a:buFont typeface="Arial"/>
              <a:buChar char="•"/>
            </a:pPr>
            <a:r>
              <a:rPr b="0" lang="pt-BR" sz="2400" spc="-1" strike="noStrike">
                <a:solidFill>
                  <a:srgbClr val="002060"/>
                </a:solidFill>
                <a:latin typeface="Calibri"/>
              </a:rPr>
              <a:t>Estatísticas são objetos do SQL Server que contém métricas de range de valores de uma ou mais colunas e é utilizada pelo Query Optimizer para ajudar a montar o melhor plano de execução para uma query.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endParaRPr b="0" lang="pt-BR" sz="6000" spc="-1" strike="noStrike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r>
              <a:rPr b="1" lang="pt-BR" sz="6000" spc="-1" strike="noStrike">
                <a:solidFill>
                  <a:srgbClr val="002060"/>
                </a:solidFill>
                <a:latin typeface="Calibri"/>
              </a:rPr>
              <a:t>DEMO</a:t>
            </a:r>
            <a:endParaRPr b="0" lang="pt-BR" sz="6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" name="Título 1"/>
          <p:cNvSpPr/>
          <p:nvPr/>
        </p:nvSpPr>
        <p:spPr>
          <a:xfrm>
            <a:off x="381960" y="366840"/>
            <a:ext cx="8085240" cy="769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algn="ctr" defTabSz="914400">
              <a:lnSpc>
                <a:spcPct val="100000"/>
              </a:lnSpc>
            </a:pPr>
            <a:r>
              <a:rPr b="1" lang="pt-BR" sz="4000" spc="-1" strike="noStrike">
                <a:solidFill>
                  <a:srgbClr val="002060"/>
                </a:solidFill>
                <a:latin typeface="Calibri"/>
              </a:rPr>
              <a:t>Estatísticas no SQL Server</a:t>
            </a:r>
            <a:endParaRPr b="0" lang="pt-BR" sz="4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21" name="Imagem 6" descr=""/>
          <p:cNvPicPr/>
          <p:nvPr/>
        </p:nvPicPr>
        <p:blipFill>
          <a:blip r:embed="rId1"/>
          <a:stretch/>
        </p:blipFill>
        <p:spPr>
          <a:xfrm>
            <a:off x="7315560" y="2099880"/>
            <a:ext cx="4682160" cy="3552120"/>
          </a:xfrm>
          <a:prstGeom prst="rect">
            <a:avLst/>
          </a:prstGeom>
          <a:ln w="0">
            <a:noFill/>
          </a:ln>
        </p:spPr>
      </p:pic>
      <p:sp>
        <p:nvSpPr>
          <p:cNvPr id="122" name="PlaceHolder 1"/>
          <p:cNvSpPr>
            <a:spLocks noGrp="1"/>
          </p:cNvSpPr>
          <p:nvPr>
            <p:ph type="sldNum" idx="22"/>
          </p:nvPr>
        </p:nvSpPr>
        <p:spPr>
          <a:xfrm>
            <a:off x="10476720" y="6602400"/>
            <a:ext cx="1713960" cy="254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1" lang="pt-BR" sz="1400" spc="-1" strike="noStrike">
                <a:solidFill>
                  <a:schemeClr val="lt1"/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1B615A3B-5456-4DDA-A291-A852D4ED3009}" type="slidenum">
              <a:rPr b="1" lang="pt-BR" sz="1400" spc="-1" strike="noStrike">
                <a:solidFill>
                  <a:schemeClr val="lt1"/>
                </a:solidFill>
                <a:latin typeface="Calibri"/>
              </a:rPr>
              <a:t>13</a:t>
            </a:fld>
            <a:r>
              <a:rPr b="1" lang="pt-BR" sz="1400" spc="-1" strike="noStrike">
                <a:solidFill>
                  <a:schemeClr val="lt1"/>
                </a:solidFill>
                <a:latin typeface="Calibri"/>
              </a:rPr>
              <a:t> de 56</a:t>
            </a:r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15" dur="indefinite" restart="never" nodeType="tmRoot">
          <p:childTnLst>
            <p:seq>
              <p:cTn id="216" dur="indefinite" nodeType="mainSeq">
                <p:childTnLst>
                  <p:par>
                    <p:cTn id="217" fill="hold">
                      <p:stCondLst>
                        <p:cond delay="indefinite"/>
                      </p:stCondLst>
                      <p:childTnLst>
                        <p:par>
                          <p:cTn id="218" fill="hold">
                            <p:stCondLst>
                              <p:cond delay="0"/>
                            </p:stCondLst>
                            <p:childTnLst>
                              <p:par>
                                <p:cTn id="21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1" fill="hold">
                      <p:stCondLst>
                        <p:cond delay="indefinite"/>
                      </p:stCondLst>
                      <p:childTnLst>
                        <p:par>
                          <p:cTn id="222" fill="hold">
                            <p:stCondLst>
                              <p:cond delay="0"/>
                            </p:stCondLst>
                            <p:childTnLst>
                              <p:par>
                                <p:cTn id="22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CaixaDeTexto 3"/>
          <p:cNvSpPr/>
          <p:nvPr/>
        </p:nvSpPr>
        <p:spPr>
          <a:xfrm>
            <a:off x="1183680" y="3575160"/>
            <a:ext cx="6553440" cy="1643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pt-BR" sz="3400" spc="-1" strike="noStrike">
                <a:solidFill>
                  <a:schemeClr val="lt1"/>
                </a:solidFill>
                <a:latin typeface="Calibri"/>
              </a:rPr>
              <a:t>Tarefas do dia a dia de um DBA</a:t>
            </a:r>
            <a:endParaRPr b="0" lang="pt-BR" sz="34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pt-BR" sz="3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4" name="Título 1"/>
          <p:cNvSpPr/>
          <p:nvPr/>
        </p:nvSpPr>
        <p:spPr>
          <a:xfrm>
            <a:off x="381960" y="366840"/>
            <a:ext cx="8085240" cy="769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algn="ctr" defTabSz="914400">
              <a:lnSpc>
                <a:spcPct val="100000"/>
              </a:lnSpc>
            </a:pPr>
            <a:r>
              <a:rPr b="1" lang="pt-BR" sz="4000" spc="-1" strike="noStrike">
                <a:solidFill>
                  <a:srgbClr val="002060"/>
                </a:solidFill>
                <a:latin typeface="Calibri"/>
              </a:rPr>
              <a:t>Estatísticas no SQL Server</a:t>
            </a:r>
            <a:endParaRPr b="0" lang="pt-BR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5" name="CaixaDeTexto 8"/>
          <p:cNvSpPr/>
          <p:nvPr/>
        </p:nvSpPr>
        <p:spPr>
          <a:xfrm>
            <a:off x="524520" y="1387440"/>
            <a:ext cx="10633680" cy="575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343080" indent="-343080" defTabSz="914400">
              <a:lnSpc>
                <a:spcPct val="100000"/>
              </a:lnSpc>
              <a:buClr>
                <a:srgbClr val="002060"/>
              </a:buClr>
              <a:buFont typeface="Arial"/>
              <a:buChar char="•"/>
            </a:pPr>
            <a:r>
              <a:rPr b="0" lang="pt-BR" sz="2800" spc="-1" strike="noStrike">
                <a:solidFill>
                  <a:srgbClr val="002060"/>
                </a:solidFill>
                <a:latin typeface="Calibri"/>
              </a:rPr>
              <a:t>Algoritmo de atualização de estatísticas no SQL Server:</a:t>
            </a: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  <a:p>
            <a:pPr lvl="1" marL="800280" indent="-343080" defTabSz="914400">
              <a:lnSpc>
                <a:spcPct val="100000"/>
              </a:lnSpc>
              <a:buClr>
                <a:srgbClr val="002060"/>
              </a:buClr>
              <a:buFont typeface="Arial"/>
              <a:buChar char="•"/>
            </a:pPr>
            <a:r>
              <a:rPr b="0" lang="pt-BR" sz="2400" spc="-1" strike="noStrike">
                <a:solidFill>
                  <a:srgbClr val="002060"/>
                </a:solidFill>
                <a:latin typeface="Calibri"/>
              </a:rPr>
              <a:t>500 + 20% do tamanho da tabela (no SQL 2016 será melhorado)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lvl="1" marL="800280" indent="-343080" defTabSz="914400">
              <a:lnSpc>
                <a:spcPct val="100000"/>
              </a:lnSpc>
              <a:buClr>
                <a:srgbClr val="002060"/>
              </a:buClr>
              <a:buFont typeface="Arial"/>
              <a:buChar char="•"/>
            </a:pPr>
            <a:r>
              <a:rPr b="0" lang="pt-BR" sz="2400" spc="-1" strike="noStrike">
                <a:solidFill>
                  <a:srgbClr val="002060"/>
                </a:solidFill>
                <a:latin typeface="Calibri"/>
              </a:rPr>
              <a:t>Pode acontecer a qualquer momento (inclusive durante o dia)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lvl="1" marL="800280" indent="-343080" defTabSz="914400">
              <a:lnSpc>
                <a:spcPct val="100000"/>
              </a:lnSpc>
              <a:buClr>
                <a:srgbClr val="002060"/>
              </a:buClr>
              <a:buFont typeface="Arial"/>
              <a:buChar char="•"/>
            </a:pPr>
            <a:r>
              <a:rPr b="0" lang="pt-BR" sz="2400" spc="-1" strike="noStrike">
                <a:solidFill>
                  <a:srgbClr val="002060"/>
                </a:solidFill>
                <a:latin typeface="Calibri"/>
              </a:rPr>
              <a:t>Atualização do tipo SAMPLE (SQL escolhe o % de dados que será analisado)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 defTabSz="914400">
              <a:lnSpc>
                <a:spcPct val="100000"/>
              </a:lnSpc>
              <a:buClr>
                <a:srgbClr val="002060"/>
              </a:buClr>
              <a:buFont typeface="Arial"/>
              <a:buChar char="•"/>
            </a:pPr>
            <a:r>
              <a:rPr b="0" lang="pt-BR" sz="2800" spc="-1" strike="noStrike">
                <a:solidFill>
                  <a:srgbClr val="002060"/>
                </a:solidFill>
                <a:latin typeface="Calibri"/>
              </a:rPr>
              <a:t>Melhorias do SQL Server 2016. Já vem nativo (T2371)</a:t>
            </a: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  <a:p>
            <a:pPr lvl="1" marL="800280" indent="-343080" defTabSz="914400">
              <a:lnSpc>
                <a:spcPct val="100000"/>
              </a:lnSpc>
              <a:buClr>
                <a:srgbClr val="002060"/>
              </a:buClr>
              <a:buFont typeface="Arial"/>
              <a:buChar char="•"/>
            </a:pPr>
            <a:r>
              <a:rPr b="0" lang="pt-BR" sz="2400" spc="-1" strike="noStrike">
                <a:solidFill>
                  <a:srgbClr val="002060"/>
                </a:solidFill>
                <a:latin typeface="Calibri"/>
              </a:rPr>
              <a:t>Em números de linhas: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lvl="2" marL="1257480" indent="-343080" defTabSz="914400">
              <a:lnSpc>
                <a:spcPct val="100000"/>
              </a:lnSpc>
              <a:buClr>
                <a:srgbClr val="002060"/>
              </a:buClr>
              <a:buFont typeface="Arial"/>
              <a:buChar char="•"/>
            </a:pPr>
            <a:r>
              <a:rPr b="0" lang="pt-BR" sz="2400" spc="-1" strike="noStrike">
                <a:solidFill>
                  <a:srgbClr val="002060"/>
                </a:solidFill>
                <a:latin typeface="Calibri"/>
              </a:rPr>
              <a:t>25.000 – 25%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lvl="2" marL="1257480" indent="-343080" defTabSz="914400">
              <a:lnSpc>
                <a:spcPct val="100000"/>
              </a:lnSpc>
              <a:buClr>
                <a:srgbClr val="002060"/>
              </a:buClr>
              <a:buFont typeface="Arial"/>
              <a:buChar char="•"/>
            </a:pPr>
            <a:r>
              <a:rPr b="0" lang="pt-BR" sz="2400" spc="-1" strike="noStrike">
                <a:solidFill>
                  <a:srgbClr val="002060"/>
                </a:solidFill>
                <a:latin typeface="Calibri"/>
              </a:rPr>
              <a:t>100.000 – 10%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lvl="2" marL="1257480" indent="-343080" defTabSz="914400">
              <a:lnSpc>
                <a:spcPct val="100000"/>
              </a:lnSpc>
              <a:buClr>
                <a:srgbClr val="002060"/>
              </a:buClr>
              <a:buFont typeface="Arial"/>
              <a:buChar char="•"/>
            </a:pPr>
            <a:r>
              <a:rPr b="0" lang="pt-BR" sz="2400" spc="-1" strike="noStrike">
                <a:solidFill>
                  <a:srgbClr val="002060"/>
                </a:solidFill>
                <a:latin typeface="Calibri"/>
              </a:rPr>
              <a:t>1.000.000 – 3.2% 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lvl="2" marL="1257480" indent="-343080" defTabSz="914400">
              <a:lnSpc>
                <a:spcPct val="100000"/>
              </a:lnSpc>
              <a:buClr>
                <a:srgbClr val="002060"/>
              </a:buClr>
              <a:buFont typeface="Arial"/>
              <a:buChar char="•"/>
            </a:pPr>
            <a:r>
              <a:rPr b="0" lang="pt-BR" sz="2400" spc="-1" strike="noStrike">
                <a:solidFill>
                  <a:srgbClr val="002060"/>
                </a:solidFill>
                <a:latin typeface="Calibri"/>
              </a:rPr>
              <a:t>50.000.000 – 0,5%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lvl="2" marL="1257480" indent="-343080" defTabSz="914400">
              <a:lnSpc>
                <a:spcPct val="100000"/>
              </a:lnSpc>
              <a:buClr>
                <a:srgbClr val="002060"/>
              </a:buClr>
              <a:buFont typeface="Arial"/>
              <a:buChar char="•"/>
            </a:pPr>
            <a:r>
              <a:rPr b="0" lang="pt-BR" sz="2400" spc="-1" strike="noStrike">
                <a:solidFill>
                  <a:srgbClr val="002060"/>
                </a:solidFill>
                <a:latin typeface="Calibri"/>
              </a:rPr>
              <a:t>100.000.000 – 0,31%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marL="457200" defTabSz="914400">
              <a:lnSpc>
                <a:spcPct val="100000"/>
              </a:lnSpc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Retângulo 1"/>
          <p:cNvSpPr/>
          <p:nvPr/>
        </p:nvSpPr>
        <p:spPr>
          <a:xfrm>
            <a:off x="4934880" y="4964400"/>
            <a:ext cx="5808960" cy="1309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lvl="1" marL="800280" indent="-343080" defTabSz="914400">
              <a:lnSpc>
                <a:spcPct val="100000"/>
              </a:lnSpc>
              <a:buClr>
                <a:srgbClr val="002060"/>
              </a:buClr>
              <a:buFont typeface="Arial"/>
              <a:buChar char="•"/>
            </a:pPr>
            <a:r>
              <a:rPr b="0" lang="pt-BR" sz="2000" spc="-1" strike="noStrike">
                <a:solidFill>
                  <a:srgbClr val="002060"/>
                </a:solidFill>
                <a:latin typeface="Calibri"/>
              </a:rPr>
              <a:t>https://blogs.msdn.microsoft.com/saponsqlserver/2011/09/07/changes-to-automatic-update-statistics-in-sql-server-traceflag-2371/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7" name="PlaceHolder 1"/>
          <p:cNvSpPr>
            <a:spLocks noGrp="1"/>
          </p:cNvSpPr>
          <p:nvPr>
            <p:ph type="sldNum" idx="23"/>
          </p:nvPr>
        </p:nvSpPr>
        <p:spPr>
          <a:xfrm>
            <a:off x="10476720" y="6602400"/>
            <a:ext cx="1713960" cy="254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1" lang="pt-BR" sz="1400" spc="-1" strike="noStrike">
                <a:solidFill>
                  <a:schemeClr val="lt1"/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6CA5AE02-0125-4D14-88EF-8414E5B00707}" type="slidenum">
              <a:rPr b="1" lang="pt-BR" sz="1400" spc="-1" strike="noStrike">
                <a:solidFill>
                  <a:schemeClr val="lt1"/>
                </a:solidFill>
                <a:latin typeface="Calibri"/>
              </a:rPr>
              <a:t>14</a:t>
            </a:fld>
            <a:r>
              <a:rPr b="1" lang="pt-BR" sz="1400" spc="-1" strike="noStrike">
                <a:solidFill>
                  <a:schemeClr val="lt1"/>
                </a:solidFill>
                <a:latin typeface="Calibri"/>
              </a:rPr>
              <a:t> de 56</a:t>
            </a:r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25" dur="indefinite" restart="never" nodeType="tmRoot">
          <p:childTnLst>
            <p:seq>
              <p:cTn id="226" dur="indefinite" nodeType="mainSeq">
                <p:childTnLst>
                  <p:par>
                    <p:cTn id="227" fill="hold">
                      <p:stCondLst>
                        <p:cond delay="indefinite"/>
                      </p:stCondLst>
                      <p:childTnLst>
                        <p:par>
                          <p:cTn id="228" fill="hold">
                            <p:stCondLst>
                              <p:cond delay="0"/>
                            </p:stCondLst>
                            <p:childTnLst>
                              <p:par>
                                <p:cTn id="22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1" fill="hold">
                      <p:stCondLst>
                        <p:cond delay="indefinite"/>
                      </p:stCondLst>
                      <p:childTnLst>
                        <p:par>
                          <p:cTn id="232" fill="hold">
                            <p:stCondLst>
                              <p:cond delay="0"/>
                            </p:stCondLst>
                            <p:childTnLst>
                              <p:par>
                                <p:cTn id="23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5" fill="hold">
                      <p:stCondLst>
                        <p:cond delay="indefinite"/>
                      </p:stCondLst>
                      <p:childTnLst>
                        <p:par>
                          <p:cTn id="236" fill="hold">
                            <p:stCondLst>
                              <p:cond delay="0"/>
                            </p:stCondLst>
                            <p:childTnLst>
                              <p:par>
                                <p:cTn id="23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9" fill="hold">
                      <p:stCondLst>
                        <p:cond delay="indefinite"/>
                      </p:stCondLst>
                      <p:childTnLst>
                        <p:par>
                          <p:cTn id="240" fill="hold">
                            <p:stCondLst>
                              <p:cond delay="0"/>
                            </p:stCondLst>
                            <p:childTnLst>
                              <p:par>
                                <p:cTn id="24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3" fill="hold">
                      <p:stCondLst>
                        <p:cond delay="indefinite"/>
                      </p:stCondLst>
                      <p:childTnLst>
                        <p:par>
                          <p:cTn id="244" fill="hold">
                            <p:stCondLst>
                              <p:cond delay="0"/>
                            </p:stCondLst>
                            <p:childTnLst>
                              <p:par>
                                <p:cTn id="24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7" fill="hold">
                      <p:stCondLst>
                        <p:cond delay="indefinite"/>
                      </p:stCondLst>
                      <p:childTnLst>
                        <p:par>
                          <p:cTn id="248" fill="hold">
                            <p:stCondLst>
                              <p:cond delay="0"/>
                            </p:stCondLst>
                            <p:childTnLst>
                              <p:par>
                                <p:cTn id="24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1" fill="hold">
                      <p:stCondLst>
                        <p:cond delay="indefinite"/>
                      </p:stCondLst>
                      <p:childTnLst>
                        <p:par>
                          <p:cTn id="252" fill="hold">
                            <p:stCondLst>
                              <p:cond delay="0"/>
                            </p:stCondLst>
                            <p:childTnLst>
                              <p:par>
                                <p:cTn id="25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5" fill="hold">
                      <p:stCondLst>
                        <p:cond delay="indefinite"/>
                      </p:stCondLst>
                      <p:childTnLst>
                        <p:par>
                          <p:cTn id="256" fill="hold">
                            <p:stCondLst>
                              <p:cond delay="0"/>
                            </p:stCondLst>
                            <p:childTnLst>
                              <p:par>
                                <p:cTn id="25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9" fill="hold">
                      <p:stCondLst>
                        <p:cond delay="indefinite"/>
                      </p:stCondLst>
                      <p:childTnLst>
                        <p:par>
                          <p:cTn id="260" fill="hold">
                            <p:stCondLst>
                              <p:cond delay="0"/>
                            </p:stCondLst>
                            <p:childTnLst>
                              <p:par>
                                <p:cTn id="26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3" fill="hold">
                      <p:stCondLst>
                        <p:cond delay="indefinite"/>
                      </p:stCondLst>
                      <p:childTnLst>
                        <p:par>
                          <p:cTn id="264" fill="hold">
                            <p:stCondLst>
                              <p:cond delay="0"/>
                            </p:stCondLst>
                            <p:childTnLst>
                              <p:par>
                                <p:cTn id="26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7" fill="hold">
                      <p:stCondLst>
                        <p:cond delay="indefinite"/>
                      </p:stCondLst>
                      <p:childTnLst>
                        <p:par>
                          <p:cTn id="268" fill="hold">
                            <p:stCondLst>
                              <p:cond delay="0"/>
                            </p:stCondLst>
                            <p:childTnLst>
                              <p:par>
                                <p:cTn id="26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CaixaDeTexto 3"/>
          <p:cNvSpPr/>
          <p:nvPr/>
        </p:nvSpPr>
        <p:spPr>
          <a:xfrm>
            <a:off x="1183680" y="3575160"/>
            <a:ext cx="6553440" cy="1643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pt-BR" sz="3400" spc="-1" strike="noStrike">
                <a:solidFill>
                  <a:schemeClr val="lt1"/>
                </a:solidFill>
                <a:latin typeface="Calibri"/>
              </a:rPr>
              <a:t>Tarefas do dia a dia de um DBA</a:t>
            </a:r>
            <a:endParaRPr b="0" lang="pt-BR" sz="34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pt-BR" sz="3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9" name="Título 1"/>
          <p:cNvSpPr/>
          <p:nvPr/>
        </p:nvSpPr>
        <p:spPr>
          <a:xfrm>
            <a:off x="381960" y="366840"/>
            <a:ext cx="8085240" cy="769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algn="ctr" defTabSz="914400">
              <a:lnSpc>
                <a:spcPct val="100000"/>
              </a:lnSpc>
            </a:pPr>
            <a:r>
              <a:rPr b="1" lang="pt-BR" sz="4000" spc="-1" strike="noStrike">
                <a:solidFill>
                  <a:srgbClr val="002060"/>
                </a:solidFill>
                <a:latin typeface="Calibri"/>
              </a:rPr>
              <a:t>Estatísticas no SQL Server</a:t>
            </a:r>
            <a:endParaRPr b="0" lang="pt-BR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0" name="CaixaDeTexto 8"/>
          <p:cNvSpPr/>
          <p:nvPr/>
        </p:nvSpPr>
        <p:spPr>
          <a:xfrm>
            <a:off x="556560" y="1674720"/>
            <a:ext cx="10633680" cy="2833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 defTabSz="914400">
              <a:lnSpc>
                <a:spcPct val="100000"/>
              </a:lnSpc>
              <a:buClr>
                <a:srgbClr val="002060"/>
              </a:buClr>
              <a:buFont typeface="Arial"/>
              <a:buChar char="•"/>
            </a:pPr>
            <a:r>
              <a:rPr b="0" lang="pt-BR" sz="2800" spc="-1" strike="noStrike">
                <a:solidFill>
                  <a:srgbClr val="002060"/>
                </a:solidFill>
                <a:latin typeface="Calibri"/>
              </a:rPr>
              <a:t>Benefícios de se criar uma rotina de update statistics:</a:t>
            </a: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  <a:p>
            <a:pPr lvl="1" marL="800280" indent="-343080" defTabSz="914400">
              <a:lnSpc>
                <a:spcPct val="100000"/>
              </a:lnSpc>
              <a:buClr>
                <a:srgbClr val="002060"/>
              </a:buClr>
              <a:buFont typeface="Arial"/>
              <a:buChar char="•"/>
            </a:pPr>
            <a:r>
              <a:rPr b="0" lang="pt-BR" sz="2400" spc="-1" strike="noStrike">
                <a:solidFill>
                  <a:srgbClr val="002060"/>
                </a:solidFill>
                <a:latin typeface="Calibri"/>
              </a:rPr>
              <a:t>Atualização mais frequente das estatísticas-&gt;Melhores Planos de Execução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lvl="1" marL="800280" indent="-343080" defTabSz="914400">
              <a:lnSpc>
                <a:spcPct val="100000"/>
              </a:lnSpc>
              <a:buClr>
                <a:srgbClr val="002060"/>
              </a:buClr>
              <a:buFont typeface="Arial"/>
              <a:buChar char="•"/>
            </a:pPr>
            <a:r>
              <a:rPr b="1" lang="pt-BR" sz="2800" spc="-1" strike="noStrike">
                <a:solidFill>
                  <a:srgbClr val="002060"/>
                </a:solidFill>
                <a:latin typeface="Calibri"/>
              </a:rPr>
              <a:t>Será realizada na janela da madrugada</a:t>
            </a: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  <a:p>
            <a:pPr lvl="1" marL="800280" indent="-343080" defTabSz="914400">
              <a:lnSpc>
                <a:spcPct val="100000"/>
              </a:lnSpc>
              <a:buClr>
                <a:srgbClr val="002060"/>
              </a:buClr>
              <a:buFont typeface="Arial"/>
              <a:buChar char="•"/>
            </a:pPr>
            <a:r>
              <a:rPr b="0" lang="pt-BR" sz="2400" spc="-1" strike="noStrike">
                <a:solidFill>
                  <a:srgbClr val="002060"/>
                </a:solidFill>
                <a:latin typeface="Calibri"/>
              </a:rPr>
              <a:t>Atualização do tipo FULL (mais real pois analisa toda a tabela)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marL="457200" defTabSz="914400">
              <a:lnSpc>
                <a:spcPct val="100000"/>
              </a:lnSpc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1" name="Retângulo 5"/>
          <p:cNvSpPr/>
          <p:nvPr/>
        </p:nvSpPr>
        <p:spPr>
          <a:xfrm>
            <a:off x="1080000" y="4624200"/>
            <a:ext cx="1011024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85840" indent="-285840" defTabSz="914400">
              <a:lnSpc>
                <a:spcPct val="100000"/>
              </a:lnSpc>
              <a:buClr>
                <a:srgbClr val="292a76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292a76"/>
                </a:solidFill>
                <a:latin typeface="Consolas"/>
              </a:rPr>
              <a:t>Leitura: </a:t>
            </a:r>
            <a:r>
              <a:rPr b="0" lang="pt-BR" sz="1800" spc="-1" strike="noStrike" u="sng">
                <a:solidFill>
                  <a:srgbClr val="0563c1"/>
                </a:solidFill>
                <a:uFillTx/>
                <a:latin typeface="Consolas"/>
                <a:hlinkClick r:id="rId1"/>
              </a:rPr>
              <a:t>http://www.fabriciolima.net/blog/2011/06/29/rotina-para-atualizar-as-estatisticas-do-seu-banco-de-dados/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2" name="PlaceHolder 1"/>
          <p:cNvSpPr>
            <a:spLocks noGrp="1"/>
          </p:cNvSpPr>
          <p:nvPr>
            <p:ph type="sldNum" idx="24"/>
          </p:nvPr>
        </p:nvSpPr>
        <p:spPr>
          <a:xfrm>
            <a:off x="10476720" y="6602400"/>
            <a:ext cx="1713960" cy="254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1" lang="pt-BR" sz="1400" spc="-1" strike="noStrike">
                <a:solidFill>
                  <a:schemeClr val="lt1"/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B2B5AB4D-E285-4D94-AB77-F118D771DECA}" type="slidenum">
              <a:rPr b="1" lang="pt-BR" sz="1400" spc="-1" strike="noStrike">
                <a:solidFill>
                  <a:schemeClr val="lt1"/>
                </a:solidFill>
                <a:latin typeface="Calibri"/>
              </a:rPr>
              <a:t>15</a:t>
            </a:fld>
            <a:r>
              <a:rPr b="1" lang="pt-BR" sz="1400" spc="-1" strike="noStrike">
                <a:solidFill>
                  <a:schemeClr val="lt1"/>
                </a:solidFill>
                <a:latin typeface="Calibri"/>
              </a:rPr>
              <a:t> de 56</a:t>
            </a:r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71" dur="indefinite" restart="never" nodeType="tmRoot">
          <p:childTnLst>
            <p:seq>
              <p:cTn id="272" dur="indefinite" nodeType="mainSeq">
                <p:childTnLst>
                  <p:par>
                    <p:cTn id="273" fill="hold">
                      <p:stCondLst>
                        <p:cond delay="indefinite"/>
                      </p:stCondLst>
                      <p:childTnLst>
                        <p:par>
                          <p:cTn id="274" fill="hold">
                            <p:stCondLst>
                              <p:cond delay="0"/>
                            </p:stCondLst>
                            <p:childTnLst>
                              <p:par>
                                <p:cTn id="27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7" fill="hold">
                      <p:stCondLst>
                        <p:cond delay="indefinite"/>
                      </p:stCondLst>
                      <p:childTnLst>
                        <p:par>
                          <p:cTn id="278" fill="hold">
                            <p:stCondLst>
                              <p:cond delay="0"/>
                            </p:stCondLst>
                            <p:childTnLst>
                              <p:par>
                                <p:cTn id="27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1" fill="hold">
                      <p:stCondLst>
                        <p:cond delay="indefinite"/>
                      </p:stCondLst>
                      <p:childTnLst>
                        <p:par>
                          <p:cTn id="282" fill="hold">
                            <p:stCondLst>
                              <p:cond delay="0"/>
                            </p:stCondLst>
                            <p:childTnLst>
                              <p:par>
                                <p:cTn id="28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5" fill="hold">
                      <p:stCondLst>
                        <p:cond delay="indefinite"/>
                      </p:stCondLst>
                      <p:childTnLst>
                        <p:par>
                          <p:cTn id="286" fill="hold">
                            <p:stCondLst>
                              <p:cond delay="0"/>
                            </p:stCondLst>
                            <p:childTnLst>
                              <p:par>
                                <p:cTn id="28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9" fill="hold">
                      <p:stCondLst>
                        <p:cond delay="indefinite"/>
                      </p:stCondLst>
                      <p:childTnLst>
                        <p:par>
                          <p:cTn id="290" fill="hold">
                            <p:stCondLst>
                              <p:cond delay="0"/>
                            </p:stCondLst>
                            <p:childTnLst>
                              <p:par>
                                <p:cTn id="29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CaixaDeTexto 3"/>
          <p:cNvSpPr/>
          <p:nvPr/>
        </p:nvSpPr>
        <p:spPr>
          <a:xfrm>
            <a:off x="-357840" y="3526560"/>
            <a:ext cx="6553440" cy="1643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pt-BR" sz="3400" spc="-1" strike="noStrike">
                <a:solidFill>
                  <a:schemeClr val="lt1"/>
                </a:solidFill>
                <a:latin typeface="Calibri"/>
              </a:rPr>
              <a:t>Tarefas do dia a dia de um DBA</a:t>
            </a:r>
            <a:endParaRPr b="0" lang="pt-BR" sz="34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pt-BR" sz="3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4" name="Título 1"/>
          <p:cNvSpPr/>
          <p:nvPr/>
        </p:nvSpPr>
        <p:spPr>
          <a:xfrm>
            <a:off x="381960" y="366840"/>
            <a:ext cx="8085240" cy="769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algn="ctr" defTabSz="914400">
              <a:lnSpc>
                <a:spcPct val="100000"/>
              </a:lnSpc>
            </a:pPr>
            <a:r>
              <a:rPr b="1" lang="pt-BR" sz="4000" spc="-1" strike="noStrike">
                <a:solidFill>
                  <a:srgbClr val="002060"/>
                </a:solidFill>
                <a:latin typeface="Calibri"/>
              </a:rPr>
              <a:t>Estatísticas no SQL Server</a:t>
            </a:r>
            <a:endParaRPr b="0" lang="pt-BR" sz="4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35" name="Picture 2" descr="Untested backups."/>
          <p:cNvPicPr/>
          <p:nvPr/>
        </p:nvPicPr>
        <p:blipFill>
          <a:blip r:embed="rId1"/>
          <a:stretch/>
        </p:blipFill>
        <p:spPr>
          <a:xfrm>
            <a:off x="7044480" y="1258920"/>
            <a:ext cx="3900960" cy="5201640"/>
          </a:xfrm>
          <a:prstGeom prst="rect">
            <a:avLst/>
          </a:prstGeom>
          <a:ln w="0">
            <a:noFill/>
          </a:ln>
        </p:spPr>
      </p:pic>
      <p:sp>
        <p:nvSpPr>
          <p:cNvPr id="136" name="Retângulo 7"/>
          <p:cNvSpPr/>
          <p:nvPr/>
        </p:nvSpPr>
        <p:spPr>
          <a:xfrm>
            <a:off x="362520" y="1556640"/>
            <a:ext cx="5208120" cy="6307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3200400" defTabSz="914400">
              <a:lnSpc>
                <a:spcPct val="100000"/>
              </a:lnSpc>
            </a:pPr>
            <a:endParaRPr b="0" lang="pt-BR" sz="2200" spc="-1" strike="noStrike">
              <a:solidFill>
                <a:srgbClr val="000000"/>
              </a:solidFill>
              <a:latin typeface="Arial"/>
            </a:endParaRPr>
          </a:p>
          <a:p>
            <a:pPr marL="3200400" defTabSz="914400">
              <a:lnSpc>
                <a:spcPct val="100000"/>
              </a:lnSpc>
            </a:pPr>
            <a:endParaRPr b="0" lang="pt-BR" sz="3000" spc="-1" strike="noStrike">
              <a:solidFill>
                <a:srgbClr val="000000"/>
              </a:solidFill>
              <a:latin typeface="Arial"/>
            </a:endParaRPr>
          </a:p>
          <a:p>
            <a:pPr marL="3200400" defTabSz="914400">
              <a:lnSpc>
                <a:spcPct val="100000"/>
              </a:lnSpc>
            </a:pPr>
            <a:r>
              <a:rPr b="0" lang="pt-BR" sz="3000" spc="-1" strike="noStrike">
                <a:solidFill>
                  <a:srgbClr val="292a76"/>
                </a:solidFill>
                <a:latin typeface="Segoe UI"/>
              </a:rPr>
              <a:t>“</a:t>
            </a:r>
            <a:r>
              <a:rPr b="0" lang="pt-BR" sz="3000" spc="-1" strike="noStrike">
                <a:solidFill>
                  <a:srgbClr val="292a76"/>
                </a:solidFill>
                <a:latin typeface="Segoe UI"/>
              </a:rPr>
              <a:t>Quando as estatísticas estão desatualizadas e o SQL plano real é diferente do plano estimado”</a:t>
            </a:r>
            <a:endParaRPr b="0" lang="pt-BR" sz="3000" spc="-1" strike="noStrike">
              <a:solidFill>
                <a:srgbClr val="000000"/>
              </a:solidFill>
              <a:latin typeface="Arial"/>
            </a:endParaRPr>
          </a:p>
          <a:p>
            <a:pPr marL="3200400" defTabSz="914400">
              <a:lnSpc>
                <a:spcPct val="100000"/>
              </a:lnSpc>
            </a:pPr>
            <a:endParaRPr b="0" lang="pt-BR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7" name="PlaceHolder 1"/>
          <p:cNvSpPr>
            <a:spLocks noGrp="1"/>
          </p:cNvSpPr>
          <p:nvPr>
            <p:ph type="sldNum" idx="25"/>
          </p:nvPr>
        </p:nvSpPr>
        <p:spPr>
          <a:xfrm>
            <a:off x="10476720" y="6602400"/>
            <a:ext cx="1713960" cy="254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1" lang="pt-BR" sz="1400" spc="-1" strike="noStrike">
                <a:solidFill>
                  <a:schemeClr val="lt1"/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A05442C2-7C42-44E1-89FC-E6C429366DE5}" type="slidenum">
              <a:rPr b="1" lang="pt-BR" sz="1400" spc="-1" strike="noStrike">
                <a:solidFill>
                  <a:schemeClr val="lt1"/>
                </a:solidFill>
                <a:latin typeface="Calibri"/>
              </a:rPr>
              <a:t>16</a:t>
            </a:fld>
            <a:r>
              <a:rPr b="1" lang="pt-BR" sz="1400" spc="-1" strike="noStrike">
                <a:solidFill>
                  <a:schemeClr val="lt1"/>
                </a:solidFill>
                <a:latin typeface="Calibri"/>
              </a:rPr>
              <a:t> de 56</a:t>
            </a:r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93" dur="indefinite" restart="never" nodeType="tmRoot">
          <p:childTnLst>
            <p:seq>
              <p:cTn id="294" dur="indefinite" nodeType="mainSeq">
                <p:childTnLst>
                  <p:par>
                    <p:cTn id="295" fill="hold">
                      <p:stCondLst>
                        <p:cond delay="indefinite"/>
                      </p:stCondLst>
                      <p:childTnLst>
                        <p:par>
                          <p:cTn id="296" fill="hold">
                            <p:stCondLst>
                              <p:cond delay="0"/>
                            </p:stCondLst>
                            <p:childTnLst>
                              <p:par>
                                <p:cTn id="29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CaixaDeTexto 3"/>
          <p:cNvSpPr/>
          <p:nvPr/>
        </p:nvSpPr>
        <p:spPr>
          <a:xfrm>
            <a:off x="1183680" y="3575160"/>
            <a:ext cx="6553440" cy="1643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pt-BR" sz="3400" spc="-1" strike="noStrike">
                <a:solidFill>
                  <a:schemeClr val="lt1"/>
                </a:solidFill>
                <a:latin typeface="Calibri"/>
              </a:rPr>
              <a:t>Tarefas do dia a dia de um DBA</a:t>
            </a:r>
            <a:endParaRPr b="0" lang="pt-BR" sz="34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pt-BR" sz="3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9" name="CaixaDeTexto 7"/>
          <p:cNvSpPr/>
          <p:nvPr/>
        </p:nvSpPr>
        <p:spPr>
          <a:xfrm>
            <a:off x="284760" y="1553760"/>
            <a:ext cx="4771440" cy="237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43000" indent="-243000" defTabSz="914400">
              <a:lnSpc>
                <a:spcPct val="100000"/>
              </a:lnSpc>
              <a:buClr>
                <a:srgbClr val="292a76"/>
              </a:buClr>
              <a:buFont typeface="Arial"/>
              <a:buChar char="•"/>
            </a:pPr>
            <a:r>
              <a:rPr b="0" lang="pt-BR" sz="3000" spc="-1" strike="noStrike">
                <a:solidFill>
                  <a:srgbClr val="292a76"/>
                </a:solidFill>
                <a:latin typeface="Calibri"/>
              </a:rPr>
              <a:t>Índices são estruturas  em disco  organizadas em estrutura de árvore para facilitar nossas buscas.</a:t>
            </a:r>
            <a:endParaRPr b="0" lang="pt-BR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0" name="Título 1"/>
          <p:cNvSpPr/>
          <p:nvPr/>
        </p:nvSpPr>
        <p:spPr>
          <a:xfrm>
            <a:off x="381960" y="366840"/>
            <a:ext cx="8085240" cy="769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algn="ctr" defTabSz="914400">
              <a:lnSpc>
                <a:spcPct val="100000"/>
              </a:lnSpc>
            </a:pPr>
            <a:r>
              <a:rPr b="1" lang="pt-BR" sz="4000" spc="-1" strike="noStrike">
                <a:solidFill>
                  <a:srgbClr val="002060"/>
                </a:solidFill>
                <a:latin typeface="Calibri"/>
              </a:rPr>
              <a:t>Índices no SQL Server</a:t>
            </a:r>
            <a:endParaRPr b="0" lang="pt-BR" sz="4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41" name="Imagem 8" descr=""/>
          <p:cNvPicPr/>
          <p:nvPr/>
        </p:nvPicPr>
        <p:blipFill>
          <a:blip r:embed="rId1"/>
          <a:stretch/>
        </p:blipFill>
        <p:spPr>
          <a:xfrm>
            <a:off x="4891320" y="1639800"/>
            <a:ext cx="7218720" cy="4242960"/>
          </a:xfrm>
          <a:prstGeom prst="rect">
            <a:avLst/>
          </a:prstGeom>
          <a:ln w="0">
            <a:noFill/>
          </a:ln>
        </p:spPr>
      </p:pic>
      <p:pic>
        <p:nvPicPr>
          <p:cNvPr id="142" name="Picture 2" descr="http://1ll1az1u8zxjgrbuyndabn10d8.wpengine.netdna-cdn.com/wp-content/uploads/2010/06/SuperDBA2-300x194.jpg"/>
          <p:cNvPicPr/>
          <p:nvPr/>
        </p:nvPicPr>
        <p:blipFill>
          <a:blip r:embed="rId2"/>
          <a:stretch/>
        </p:blipFill>
        <p:spPr>
          <a:xfrm>
            <a:off x="905400" y="4144680"/>
            <a:ext cx="3768480" cy="2436480"/>
          </a:xfrm>
          <a:prstGeom prst="rect">
            <a:avLst/>
          </a:prstGeom>
          <a:ln w="0">
            <a:noFill/>
          </a:ln>
        </p:spPr>
      </p:pic>
      <p:sp>
        <p:nvSpPr>
          <p:cNvPr id="143" name="PlaceHolder 1"/>
          <p:cNvSpPr>
            <a:spLocks noGrp="1"/>
          </p:cNvSpPr>
          <p:nvPr>
            <p:ph type="sldNum" idx="26"/>
          </p:nvPr>
        </p:nvSpPr>
        <p:spPr>
          <a:xfrm>
            <a:off x="10476720" y="6602400"/>
            <a:ext cx="1713960" cy="254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1" lang="pt-BR" sz="1400" spc="-1" strike="noStrike">
                <a:solidFill>
                  <a:schemeClr val="lt1"/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CA0EED21-55AC-49FF-B3DC-79626E708940}" type="slidenum">
              <a:rPr b="1" lang="pt-BR" sz="1400" spc="-1" strike="noStrike">
                <a:solidFill>
                  <a:schemeClr val="lt1"/>
                </a:solidFill>
                <a:latin typeface="Calibri"/>
              </a:rPr>
              <a:t>17</a:t>
            </a:fld>
            <a:r>
              <a:rPr b="1" lang="pt-BR" sz="1400" spc="-1" strike="noStrike">
                <a:solidFill>
                  <a:schemeClr val="lt1"/>
                </a:solidFill>
                <a:latin typeface="Calibri"/>
              </a:rPr>
              <a:t> de 56</a:t>
            </a:r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99" dur="indefinite" restart="never" nodeType="tmRoot">
          <p:childTnLst>
            <p:seq>
              <p:cTn id="300" dur="indefinite" nodeType="mainSeq">
                <p:childTnLst>
                  <p:par>
                    <p:cTn id="301" fill="hold">
                      <p:stCondLst>
                        <p:cond delay="indefinite"/>
                      </p:stCondLst>
                      <p:childTnLst>
                        <p:par>
                          <p:cTn id="302" fill="hold">
                            <p:stCondLst>
                              <p:cond delay="0"/>
                            </p:stCondLst>
                            <p:childTnLst>
                              <p:par>
                                <p:cTn id="30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5" fill="hold">
                      <p:stCondLst>
                        <p:cond delay="indefinite"/>
                      </p:stCondLst>
                      <p:childTnLst>
                        <p:par>
                          <p:cTn id="306" fill="hold">
                            <p:stCondLst>
                              <p:cond delay="0"/>
                            </p:stCondLst>
                            <p:childTnLst>
                              <p:par>
                                <p:cTn id="30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9" fill="hold">
                      <p:stCondLst>
                        <p:cond delay="indefinite"/>
                      </p:stCondLst>
                      <p:childTnLst>
                        <p:par>
                          <p:cTn id="310" fill="hold">
                            <p:stCondLst>
                              <p:cond delay="0"/>
                            </p:stCondLst>
                            <p:childTnLst>
                              <p:par>
                                <p:cTn id="31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CaixaDeTexto 3"/>
          <p:cNvSpPr/>
          <p:nvPr/>
        </p:nvSpPr>
        <p:spPr>
          <a:xfrm>
            <a:off x="1183680" y="3575160"/>
            <a:ext cx="6553440" cy="1643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pt-BR" sz="3400" spc="-1" strike="noStrike">
                <a:solidFill>
                  <a:schemeClr val="lt1"/>
                </a:solidFill>
                <a:latin typeface="Calibri"/>
              </a:rPr>
              <a:t>Tarefas do dia a dia de um DBA</a:t>
            </a:r>
            <a:endParaRPr b="0" lang="pt-BR" sz="34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pt-BR" sz="3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5" name="CaixaDeTexto 7"/>
          <p:cNvSpPr/>
          <p:nvPr/>
        </p:nvSpPr>
        <p:spPr>
          <a:xfrm>
            <a:off x="381960" y="1300680"/>
            <a:ext cx="11795400" cy="5210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343080" indent="-343080" defTabSz="914400">
              <a:lnSpc>
                <a:spcPct val="100000"/>
              </a:lnSpc>
              <a:buClr>
                <a:srgbClr val="002060"/>
              </a:buClr>
              <a:buFont typeface="Arial"/>
              <a:buChar char="•"/>
            </a:pPr>
            <a:r>
              <a:rPr b="1" lang="pt-BR" sz="2400" spc="-1" strike="noStrike" u="sng">
                <a:solidFill>
                  <a:srgbClr val="002060"/>
                </a:solidFill>
                <a:uFillTx/>
                <a:latin typeface="Calibri"/>
              </a:rPr>
              <a:t>Heap</a:t>
            </a:r>
            <a:r>
              <a:rPr b="1" lang="pt-BR" sz="2400" spc="-1" strike="noStrike">
                <a:solidFill>
                  <a:srgbClr val="002060"/>
                </a:solidFill>
                <a:latin typeface="Calibri"/>
              </a:rPr>
              <a:t> – </a:t>
            </a:r>
            <a:r>
              <a:rPr b="0" lang="pt-BR" sz="2400" spc="-1" strike="noStrike">
                <a:solidFill>
                  <a:srgbClr val="002060"/>
                </a:solidFill>
                <a:latin typeface="Calibri"/>
              </a:rPr>
              <a:t>Tabela sem um índice clustered. Não é aconselhável por questão de performance.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 defTabSz="914400">
              <a:lnSpc>
                <a:spcPct val="100000"/>
              </a:lnSpc>
              <a:buClr>
                <a:srgbClr val="002060"/>
              </a:buClr>
              <a:buFont typeface="Arial"/>
              <a:buChar char="•"/>
            </a:pPr>
            <a:r>
              <a:rPr b="1" lang="pt-BR" sz="2400" spc="-1" strike="noStrike" u="sng">
                <a:solidFill>
                  <a:srgbClr val="002060"/>
                </a:solidFill>
                <a:uFillTx/>
                <a:latin typeface="Calibri"/>
              </a:rPr>
              <a:t>Índice Clustered</a:t>
            </a:r>
            <a:r>
              <a:rPr b="1" lang="pt-BR" sz="2400" spc="-1" strike="noStrike">
                <a:solidFill>
                  <a:srgbClr val="002060"/>
                </a:solidFill>
                <a:latin typeface="Calibri"/>
              </a:rPr>
              <a:t> – </a:t>
            </a:r>
            <a:r>
              <a:rPr b="0" lang="pt-BR" sz="2400" spc="-1" strike="noStrike">
                <a:solidFill>
                  <a:srgbClr val="002060"/>
                </a:solidFill>
                <a:latin typeface="Calibri"/>
              </a:rPr>
              <a:t>Um índice clustered é a própria tabela armazenada de forma estruturada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lvl="1" marL="800280" indent="-343080" defTabSz="914400">
              <a:lnSpc>
                <a:spcPct val="100000"/>
              </a:lnSpc>
              <a:buClr>
                <a:srgbClr val="002060"/>
              </a:buClr>
              <a:buFont typeface="Arial"/>
              <a:buChar char="•"/>
            </a:pPr>
            <a:r>
              <a:rPr b="0" lang="pt-BR" sz="2400" spc="-1" strike="noStrike">
                <a:solidFill>
                  <a:srgbClr val="002060"/>
                </a:solidFill>
                <a:latin typeface="Calibri"/>
              </a:rPr>
              <a:t>O nível folha contém todas as colunas da tabela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lvl="1" marL="800280" indent="-343080" defTabSz="914400">
              <a:lnSpc>
                <a:spcPct val="100000"/>
              </a:lnSpc>
              <a:buClr>
                <a:srgbClr val="002060"/>
              </a:buClr>
              <a:buFont typeface="Arial"/>
              <a:buChar char="•"/>
            </a:pPr>
            <a:r>
              <a:rPr b="0" lang="pt-BR" sz="2400" spc="-1" strike="noStrike">
                <a:solidFill>
                  <a:srgbClr val="002060"/>
                </a:solidFill>
                <a:latin typeface="Calibri"/>
              </a:rPr>
              <a:t>Só pode ter um por tabela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 defTabSz="914400">
              <a:lnSpc>
                <a:spcPct val="100000"/>
              </a:lnSpc>
              <a:buClr>
                <a:srgbClr val="002060"/>
              </a:buClr>
              <a:buFont typeface="Arial"/>
              <a:buChar char="•"/>
            </a:pPr>
            <a:r>
              <a:rPr b="1" lang="pt-BR" sz="2400" spc="-1" strike="noStrike" u="sng">
                <a:solidFill>
                  <a:srgbClr val="002060"/>
                </a:solidFill>
                <a:uFillTx/>
                <a:latin typeface="Calibri"/>
              </a:rPr>
              <a:t>Índice Nonclustered</a:t>
            </a:r>
            <a:r>
              <a:rPr b="1" lang="pt-BR" sz="2400" spc="-1" strike="noStrike">
                <a:solidFill>
                  <a:srgbClr val="002060"/>
                </a:solidFill>
                <a:latin typeface="Calibri"/>
              </a:rPr>
              <a:t> – </a:t>
            </a:r>
            <a:r>
              <a:rPr b="0" lang="pt-BR" sz="2400" spc="-1" strike="noStrike">
                <a:solidFill>
                  <a:srgbClr val="002060"/>
                </a:solidFill>
                <a:latin typeface="Calibri"/>
              </a:rPr>
              <a:t>É uma estrutura independente formada pelas colunas do índice nonclustered e possui ponteiros/colunas do cluster para chegar na tabela (Heap ou Clustered):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lvl="1" marL="800280" indent="-343080" defTabSz="914400">
              <a:lnSpc>
                <a:spcPct val="100000"/>
              </a:lnSpc>
              <a:buClr>
                <a:srgbClr val="002060"/>
              </a:buClr>
              <a:buFont typeface="Arial"/>
              <a:buChar char="•"/>
            </a:pPr>
            <a:r>
              <a:rPr b="0" lang="pt-BR" sz="2400" spc="-1" strike="noStrike">
                <a:solidFill>
                  <a:srgbClr val="002060"/>
                </a:solidFill>
                <a:latin typeface="Calibri"/>
              </a:rPr>
              <a:t>Não contém todas as colunas da tabela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lvl="1" marL="800280" indent="-343080" defTabSz="914400">
              <a:lnSpc>
                <a:spcPct val="100000"/>
              </a:lnSpc>
              <a:buClr>
                <a:srgbClr val="002060"/>
              </a:buClr>
              <a:buFont typeface="Arial"/>
              <a:buChar char="•"/>
            </a:pPr>
            <a:r>
              <a:rPr b="0" lang="pt-BR" sz="2400" spc="-1" strike="noStrike">
                <a:solidFill>
                  <a:srgbClr val="002060"/>
                </a:solidFill>
                <a:latin typeface="Calibri"/>
              </a:rPr>
              <a:t>Podemos ter mais de um por tabela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lvl="1" marL="800280" indent="-343080" defTabSz="914400">
              <a:lnSpc>
                <a:spcPct val="100000"/>
              </a:lnSpc>
              <a:buClr>
                <a:srgbClr val="002060"/>
              </a:buClr>
              <a:buFont typeface="Arial"/>
              <a:buChar char="•"/>
            </a:pPr>
            <a:r>
              <a:rPr b="0" lang="pt-BR" sz="2400" spc="-1" strike="noStrike">
                <a:solidFill>
                  <a:srgbClr val="002060"/>
                </a:solidFill>
                <a:latin typeface="Calibri"/>
              </a:rPr>
              <a:t>São menores e por isso podem ser mais rápidos para um seek ou scan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6" name="Título 1"/>
          <p:cNvSpPr/>
          <p:nvPr/>
        </p:nvSpPr>
        <p:spPr>
          <a:xfrm>
            <a:off x="381960" y="366840"/>
            <a:ext cx="8085240" cy="769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96666"/>
          </a:bodyPr>
          <a:p>
            <a:pPr algn="ctr" defTabSz="914400">
              <a:lnSpc>
                <a:spcPct val="100000"/>
              </a:lnSpc>
            </a:pPr>
            <a:r>
              <a:rPr b="1" lang="pt-BR" sz="4000" spc="-1" strike="noStrike">
                <a:solidFill>
                  <a:srgbClr val="292a76"/>
                </a:solidFill>
                <a:latin typeface="Calibri"/>
              </a:rPr>
              <a:t>Heap, Clustered e Nonclustered</a:t>
            </a:r>
            <a:endParaRPr b="0" lang="pt-BR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7" name="PlaceHolder 1"/>
          <p:cNvSpPr>
            <a:spLocks noGrp="1"/>
          </p:cNvSpPr>
          <p:nvPr>
            <p:ph type="sldNum" idx="27"/>
          </p:nvPr>
        </p:nvSpPr>
        <p:spPr>
          <a:xfrm>
            <a:off x="10476720" y="6602400"/>
            <a:ext cx="1713960" cy="254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1" lang="pt-BR" sz="1400" spc="-1" strike="noStrike">
                <a:solidFill>
                  <a:schemeClr val="lt1"/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34EB88D0-B4FF-408C-A253-319A32FCCCF2}" type="slidenum">
              <a:rPr b="1" lang="pt-BR" sz="1400" spc="-1" strike="noStrike">
                <a:solidFill>
                  <a:schemeClr val="lt1"/>
                </a:solidFill>
                <a:latin typeface="Calibri"/>
              </a:rPr>
              <a:t>18</a:t>
            </a:fld>
            <a:r>
              <a:rPr b="1" lang="pt-BR" sz="1400" spc="-1" strike="noStrike">
                <a:solidFill>
                  <a:schemeClr val="lt1"/>
                </a:solidFill>
                <a:latin typeface="Calibri"/>
              </a:rPr>
              <a:t> de 56</a:t>
            </a:r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13" dur="indefinite" restart="never" nodeType="tmRoot">
          <p:childTnLst>
            <p:seq>
              <p:cTn id="314" dur="indefinite" nodeType="mainSeq">
                <p:childTnLst>
                  <p:par>
                    <p:cTn id="315" fill="hold">
                      <p:stCondLst>
                        <p:cond delay="indefinite"/>
                      </p:stCondLst>
                      <p:childTnLst>
                        <p:par>
                          <p:cTn id="316" fill="hold">
                            <p:stCondLst>
                              <p:cond delay="0"/>
                            </p:stCondLst>
                            <p:childTnLst>
                              <p:par>
                                <p:cTn id="31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9" fill="hold">
                      <p:stCondLst>
                        <p:cond delay="indefinite"/>
                      </p:stCondLst>
                      <p:childTnLst>
                        <p:par>
                          <p:cTn id="320" fill="hold">
                            <p:stCondLst>
                              <p:cond delay="0"/>
                            </p:stCondLst>
                            <p:childTnLst>
                              <p:par>
                                <p:cTn id="32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3" fill="hold">
                      <p:stCondLst>
                        <p:cond delay="indefinite"/>
                      </p:stCondLst>
                      <p:childTnLst>
                        <p:par>
                          <p:cTn id="324" fill="hold">
                            <p:stCondLst>
                              <p:cond delay="0"/>
                            </p:stCondLst>
                            <p:childTnLst>
                              <p:par>
                                <p:cTn id="32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7" fill="hold">
                      <p:stCondLst>
                        <p:cond delay="indefinite"/>
                      </p:stCondLst>
                      <p:childTnLst>
                        <p:par>
                          <p:cTn id="328" fill="hold">
                            <p:stCondLst>
                              <p:cond delay="0"/>
                            </p:stCondLst>
                            <p:childTnLst>
                              <p:par>
                                <p:cTn id="32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1" fill="hold">
                      <p:stCondLst>
                        <p:cond delay="indefinite"/>
                      </p:stCondLst>
                      <p:childTnLst>
                        <p:par>
                          <p:cTn id="332" fill="hold">
                            <p:stCondLst>
                              <p:cond delay="0"/>
                            </p:stCondLst>
                            <p:childTnLst>
                              <p:par>
                                <p:cTn id="33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5" fill="hold">
                      <p:stCondLst>
                        <p:cond delay="indefinite"/>
                      </p:stCondLst>
                      <p:childTnLst>
                        <p:par>
                          <p:cTn id="336" fill="hold">
                            <p:stCondLst>
                              <p:cond delay="0"/>
                            </p:stCondLst>
                            <p:childTnLst>
                              <p:par>
                                <p:cTn id="33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9" fill="hold">
                      <p:stCondLst>
                        <p:cond delay="indefinite"/>
                      </p:stCondLst>
                      <p:childTnLst>
                        <p:par>
                          <p:cTn id="340" fill="hold">
                            <p:stCondLst>
                              <p:cond delay="0"/>
                            </p:stCondLst>
                            <p:childTnLst>
                              <p:par>
                                <p:cTn id="34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3" fill="hold">
                      <p:stCondLst>
                        <p:cond delay="indefinite"/>
                      </p:stCondLst>
                      <p:childTnLst>
                        <p:par>
                          <p:cTn id="344" fill="hold">
                            <p:stCondLst>
                              <p:cond delay="0"/>
                            </p:stCondLst>
                            <p:childTnLst>
                              <p:par>
                                <p:cTn id="34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CaixaDeTexto 7"/>
          <p:cNvSpPr/>
          <p:nvPr/>
        </p:nvSpPr>
        <p:spPr>
          <a:xfrm>
            <a:off x="795240" y="1300680"/>
            <a:ext cx="3704760" cy="4632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pt-BR" sz="2200" spc="-1" strike="noStrike">
                <a:solidFill>
                  <a:schemeClr val="dk2"/>
                </a:solidFill>
                <a:latin typeface="Calibri"/>
              </a:rPr>
              <a:t>Cenário:</a:t>
            </a:r>
            <a:endParaRPr b="0" lang="pt-BR" sz="22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1" lang="pt-BR" sz="1800" spc="-1" strike="noStrike">
                <a:solidFill>
                  <a:schemeClr val="dk2"/>
                </a:solidFill>
                <a:latin typeface="Calibri"/>
              </a:rPr>
              <a:t>TABELA com 3 colunas: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840" defTabSz="914400">
              <a:lnSpc>
                <a:spcPct val="100000"/>
              </a:lnSpc>
              <a:buClr>
                <a:srgbClr val="44546a"/>
              </a:buClr>
              <a:buFont typeface="Arial"/>
              <a:buChar char="•"/>
            </a:pPr>
            <a:r>
              <a:rPr b="0" lang="pt-BR" sz="1800" spc="-1" strike="noStrike">
                <a:solidFill>
                  <a:schemeClr val="dk2"/>
                </a:solidFill>
                <a:latin typeface="Calibri"/>
              </a:rPr>
              <a:t>LastName (clustered)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840" defTabSz="914400">
              <a:lnSpc>
                <a:spcPct val="100000"/>
              </a:lnSpc>
              <a:buClr>
                <a:srgbClr val="44546a"/>
              </a:buClr>
              <a:buFont typeface="Arial"/>
              <a:buChar char="•"/>
            </a:pPr>
            <a:r>
              <a:rPr b="0" lang="pt-BR" sz="1800" spc="-1" strike="noStrike">
                <a:solidFill>
                  <a:schemeClr val="dk2"/>
                </a:solidFill>
                <a:latin typeface="Calibri"/>
              </a:rPr>
              <a:t>Name (Nonclustered)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840" defTabSz="914400">
              <a:lnSpc>
                <a:spcPct val="100000"/>
              </a:lnSpc>
              <a:buClr>
                <a:srgbClr val="44546a"/>
              </a:buClr>
              <a:buFont typeface="Arial"/>
              <a:buChar char="•"/>
            </a:pPr>
            <a:r>
              <a:rPr b="0" lang="pt-BR" sz="1800" spc="-1" strike="noStrike">
                <a:solidFill>
                  <a:schemeClr val="dk2"/>
                </a:solidFill>
                <a:latin typeface="Calibri"/>
              </a:rPr>
              <a:t>Dt_Nascimento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1" lang="pt-BR" sz="1800" spc="-1" strike="noStrike">
                <a:solidFill>
                  <a:srgbClr val="002060"/>
                </a:solidFill>
                <a:latin typeface="Calibri"/>
              </a:rPr>
              <a:t>Consulta 1: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pt-BR" sz="1800" spc="-1" strike="noStrike">
                <a:solidFill>
                  <a:srgbClr val="0000ff"/>
                </a:solidFill>
                <a:latin typeface="Calibri"/>
              </a:rPr>
              <a:t>Select Lastname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pt-BR" sz="1800" spc="-1" strike="noStrike">
                <a:solidFill>
                  <a:srgbClr val="0000ff"/>
                </a:solidFill>
                <a:latin typeface="Calibri"/>
              </a:rPr>
              <a:t>from TABELA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pt-BR" sz="1800" spc="-1" strike="noStrike">
                <a:solidFill>
                  <a:srgbClr val="0000ff"/>
                </a:solidFill>
                <a:latin typeface="Calibri"/>
              </a:rPr>
              <a:t>where Lastname </a:t>
            </a:r>
            <a:r>
              <a:rPr b="0" lang="pt-BR" sz="1800" spc="-1" strike="noStrike">
                <a:solidFill>
                  <a:srgbClr val="808080"/>
                </a:solidFill>
                <a:latin typeface="Calibri"/>
              </a:rPr>
              <a:t>= </a:t>
            </a:r>
            <a:r>
              <a:rPr b="0" lang="pt-BR" sz="1800" spc="-1" strike="noStrike">
                <a:solidFill>
                  <a:srgbClr val="ff0000"/>
                </a:solidFill>
                <a:latin typeface="Calibri"/>
              </a:rPr>
              <a:t>'Domingues’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1" lang="pt-BR" sz="1800" spc="-1" strike="noStrike">
                <a:solidFill>
                  <a:srgbClr val="002060"/>
                </a:solidFill>
                <a:latin typeface="Calibri"/>
              </a:rPr>
              <a:t>Consulta 2: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pt-BR" sz="1800" spc="-1" strike="noStrike">
                <a:solidFill>
                  <a:srgbClr val="0000ff"/>
                </a:solidFill>
                <a:latin typeface="Calibri"/>
              </a:rPr>
              <a:t>Select </a:t>
            </a:r>
            <a:r>
              <a:rPr b="0" lang="pt-BR" sz="1800" spc="-1" strike="noStrike">
                <a:solidFill>
                  <a:srgbClr val="808080"/>
                </a:solidFill>
                <a:latin typeface="Calibri"/>
              </a:rPr>
              <a:t>*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pt-BR" sz="1800" spc="-1" strike="noStrike">
                <a:solidFill>
                  <a:srgbClr val="0000ff"/>
                </a:solidFill>
                <a:latin typeface="Calibri"/>
              </a:rPr>
              <a:t>from TABELA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pt-BR" sz="1800" spc="-1" strike="noStrike">
                <a:solidFill>
                  <a:srgbClr val="0000ff"/>
                </a:solidFill>
                <a:latin typeface="Calibri"/>
              </a:rPr>
              <a:t>where Lastname </a:t>
            </a:r>
            <a:r>
              <a:rPr b="0" lang="pt-BR" sz="1800" spc="-1" strike="noStrike">
                <a:solidFill>
                  <a:srgbClr val="808080"/>
                </a:solidFill>
                <a:latin typeface="Calibri"/>
              </a:rPr>
              <a:t>= </a:t>
            </a:r>
            <a:r>
              <a:rPr b="0" lang="pt-BR" sz="1800" spc="-1" strike="noStrike">
                <a:solidFill>
                  <a:srgbClr val="ff0000"/>
                </a:solidFill>
                <a:latin typeface="Calibri"/>
              </a:rPr>
              <a:t>'Domingues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9" name="Título 1"/>
          <p:cNvSpPr/>
          <p:nvPr/>
        </p:nvSpPr>
        <p:spPr>
          <a:xfrm>
            <a:off x="381960" y="366840"/>
            <a:ext cx="8085240" cy="769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algn="ctr" defTabSz="914400">
              <a:lnSpc>
                <a:spcPct val="100000"/>
              </a:lnSpc>
              <a:spcAft>
                <a:spcPts val="799"/>
              </a:spcAft>
            </a:pPr>
            <a:r>
              <a:rPr b="1" lang="pt-BR" sz="4000" spc="-1" strike="noStrike">
                <a:solidFill>
                  <a:srgbClr val="002060"/>
                </a:solidFill>
                <a:latin typeface="Calibri"/>
              </a:rPr>
              <a:t>Índice Cluster</a:t>
            </a:r>
            <a:endParaRPr b="0" lang="pt-BR" sz="4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50" name="Imagem 5" descr=""/>
          <p:cNvPicPr/>
          <p:nvPr/>
        </p:nvPicPr>
        <p:blipFill>
          <a:blip r:embed="rId1"/>
          <a:stretch/>
        </p:blipFill>
        <p:spPr>
          <a:xfrm>
            <a:off x="4657680" y="1419120"/>
            <a:ext cx="7013520" cy="5038920"/>
          </a:xfrm>
          <a:prstGeom prst="rect">
            <a:avLst/>
          </a:prstGeom>
          <a:ln w="0">
            <a:noFill/>
          </a:ln>
        </p:spPr>
      </p:pic>
      <p:sp>
        <p:nvSpPr>
          <p:cNvPr id="151" name="CaixaDeTexto 6"/>
          <p:cNvSpPr/>
          <p:nvPr/>
        </p:nvSpPr>
        <p:spPr>
          <a:xfrm>
            <a:off x="6026040" y="4807080"/>
            <a:ext cx="735480" cy="169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250000"/>
              </a:lnSpc>
            </a:pPr>
            <a:r>
              <a:rPr b="1" lang="pt-BR" sz="500" spc="-1" strike="noStrike">
                <a:solidFill>
                  <a:srgbClr val="ff0000"/>
                </a:solidFill>
                <a:latin typeface="Calibri"/>
              </a:rPr>
              <a:t>10/05/2000</a:t>
            </a:r>
            <a:endParaRPr b="0" lang="pt-BR" sz="5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250000"/>
              </a:lnSpc>
            </a:pPr>
            <a:r>
              <a:rPr b="1" lang="pt-BR" sz="500" spc="-1" strike="noStrike">
                <a:solidFill>
                  <a:srgbClr val="ff0000"/>
                </a:solidFill>
                <a:latin typeface="Calibri"/>
              </a:rPr>
              <a:t>18/06/1981</a:t>
            </a:r>
            <a:endParaRPr b="0" lang="pt-BR" sz="5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250000"/>
              </a:lnSpc>
            </a:pPr>
            <a:r>
              <a:rPr b="1" lang="pt-BR" sz="500" spc="-1" strike="noStrike">
                <a:solidFill>
                  <a:srgbClr val="ff0000"/>
                </a:solidFill>
                <a:latin typeface="Calibri"/>
              </a:rPr>
              <a:t>10/05/2002</a:t>
            </a:r>
            <a:endParaRPr b="0" lang="pt-BR" sz="5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250000"/>
              </a:lnSpc>
            </a:pPr>
            <a:r>
              <a:rPr b="1" lang="pt-BR" sz="500" spc="-1" strike="noStrike">
                <a:solidFill>
                  <a:srgbClr val="ff0000"/>
                </a:solidFill>
                <a:latin typeface="Calibri"/>
              </a:rPr>
              <a:t>14/08/1985</a:t>
            </a:r>
            <a:endParaRPr b="0" lang="pt-BR" sz="5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250000"/>
              </a:lnSpc>
            </a:pPr>
            <a:r>
              <a:rPr b="1" lang="pt-BR" sz="500" spc="-1" strike="noStrike">
                <a:solidFill>
                  <a:srgbClr val="ff0000"/>
                </a:solidFill>
                <a:latin typeface="Calibri"/>
              </a:rPr>
              <a:t>10/05/2008</a:t>
            </a:r>
            <a:endParaRPr b="0" lang="pt-BR" sz="5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250000"/>
              </a:lnSpc>
            </a:pPr>
            <a:r>
              <a:rPr b="1" lang="pt-BR" sz="500" spc="-1" strike="noStrike">
                <a:solidFill>
                  <a:srgbClr val="ff0000"/>
                </a:solidFill>
                <a:latin typeface="Calibri"/>
              </a:rPr>
              <a:t>16/06/1982</a:t>
            </a:r>
            <a:endParaRPr b="0" lang="pt-BR" sz="5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250000"/>
              </a:lnSpc>
            </a:pPr>
            <a:r>
              <a:rPr b="1" lang="pt-BR" sz="500" spc="-1" strike="noStrike">
                <a:solidFill>
                  <a:srgbClr val="ff0000"/>
                </a:solidFill>
                <a:latin typeface="Calibri"/>
              </a:rPr>
              <a:t>10/05/2005</a:t>
            </a:r>
            <a:endParaRPr b="0" lang="pt-BR" sz="5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250000"/>
              </a:lnSpc>
            </a:pPr>
            <a:r>
              <a:rPr b="1" lang="pt-BR" sz="500" spc="-1" strike="noStrike">
                <a:solidFill>
                  <a:srgbClr val="ff0000"/>
                </a:solidFill>
                <a:latin typeface="Calibri"/>
              </a:rPr>
              <a:t>14/09/1989</a:t>
            </a:r>
            <a:endParaRPr b="0" lang="pt-BR" sz="5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pt-BR" sz="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2" name="CaixaDeTexto 8"/>
          <p:cNvSpPr/>
          <p:nvPr/>
        </p:nvSpPr>
        <p:spPr>
          <a:xfrm>
            <a:off x="7620120" y="4807080"/>
            <a:ext cx="735480" cy="169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250000"/>
              </a:lnSpc>
            </a:pPr>
            <a:r>
              <a:rPr b="1" lang="pt-BR" sz="500" spc="-1" strike="noStrike">
                <a:solidFill>
                  <a:srgbClr val="ff0000"/>
                </a:solidFill>
                <a:latin typeface="Calibri"/>
              </a:rPr>
              <a:t>10/05/2000</a:t>
            </a:r>
            <a:endParaRPr b="0" lang="pt-BR" sz="5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250000"/>
              </a:lnSpc>
            </a:pPr>
            <a:r>
              <a:rPr b="1" lang="pt-BR" sz="500" spc="-1" strike="noStrike">
                <a:solidFill>
                  <a:srgbClr val="ff0000"/>
                </a:solidFill>
                <a:latin typeface="Calibri"/>
              </a:rPr>
              <a:t>18/06/1981</a:t>
            </a:r>
            <a:endParaRPr b="0" lang="pt-BR" sz="5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250000"/>
              </a:lnSpc>
            </a:pPr>
            <a:r>
              <a:rPr b="1" lang="pt-BR" sz="500" spc="-1" strike="noStrike">
                <a:solidFill>
                  <a:srgbClr val="ff0000"/>
                </a:solidFill>
                <a:latin typeface="Calibri"/>
              </a:rPr>
              <a:t>10/05/2002</a:t>
            </a:r>
            <a:endParaRPr b="0" lang="pt-BR" sz="5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250000"/>
              </a:lnSpc>
            </a:pPr>
            <a:r>
              <a:rPr b="1" lang="pt-BR" sz="500" spc="-1" strike="noStrike">
                <a:solidFill>
                  <a:srgbClr val="ff0000"/>
                </a:solidFill>
                <a:latin typeface="Calibri"/>
              </a:rPr>
              <a:t>14/08/1985</a:t>
            </a:r>
            <a:endParaRPr b="0" lang="pt-BR" sz="5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250000"/>
              </a:lnSpc>
            </a:pPr>
            <a:r>
              <a:rPr b="1" lang="pt-BR" sz="500" spc="-1" strike="noStrike">
                <a:solidFill>
                  <a:srgbClr val="ff0000"/>
                </a:solidFill>
                <a:latin typeface="Calibri"/>
              </a:rPr>
              <a:t>10/05/2008</a:t>
            </a:r>
            <a:endParaRPr b="0" lang="pt-BR" sz="5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250000"/>
              </a:lnSpc>
            </a:pPr>
            <a:r>
              <a:rPr b="1" lang="pt-BR" sz="500" spc="-1" strike="noStrike">
                <a:solidFill>
                  <a:srgbClr val="ff0000"/>
                </a:solidFill>
                <a:latin typeface="Calibri"/>
              </a:rPr>
              <a:t>16/06/1982</a:t>
            </a:r>
            <a:endParaRPr b="0" lang="pt-BR" sz="5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250000"/>
              </a:lnSpc>
            </a:pPr>
            <a:r>
              <a:rPr b="1" lang="pt-BR" sz="500" spc="-1" strike="noStrike">
                <a:solidFill>
                  <a:srgbClr val="ff0000"/>
                </a:solidFill>
                <a:latin typeface="Calibri"/>
              </a:rPr>
              <a:t>10/05/2005</a:t>
            </a:r>
            <a:endParaRPr b="0" lang="pt-BR" sz="5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250000"/>
              </a:lnSpc>
            </a:pPr>
            <a:r>
              <a:rPr b="1" lang="pt-BR" sz="500" spc="-1" strike="noStrike">
                <a:solidFill>
                  <a:srgbClr val="ff0000"/>
                </a:solidFill>
                <a:latin typeface="Calibri"/>
              </a:rPr>
              <a:t>14/09/1989</a:t>
            </a:r>
            <a:endParaRPr b="0" lang="pt-BR" sz="5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pt-BR" sz="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3" name="CaixaDeTexto 9"/>
          <p:cNvSpPr/>
          <p:nvPr/>
        </p:nvSpPr>
        <p:spPr>
          <a:xfrm>
            <a:off x="9213840" y="4807080"/>
            <a:ext cx="735480" cy="169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250000"/>
              </a:lnSpc>
            </a:pPr>
            <a:r>
              <a:rPr b="1" lang="pt-BR" sz="500" spc="-1" strike="noStrike">
                <a:solidFill>
                  <a:srgbClr val="ff0000"/>
                </a:solidFill>
                <a:latin typeface="Calibri"/>
              </a:rPr>
              <a:t>10/05/2000</a:t>
            </a:r>
            <a:endParaRPr b="0" lang="pt-BR" sz="5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250000"/>
              </a:lnSpc>
            </a:pPr>
            <a:r>
              <a:rPr b="1" lang="pt-BR" sz="500" spc="-1" strike="noStrike">
                <a:solidFill>
                  <a:srgbClr val="ff0000"/>
                </a:solidFill>
                <a:latin typeface="Calibri"/>
              </a:rPr>
              <a:t>18/06/1981</a:t>
            </a:r>
            <a:endParaRPr b="0" lang="pt-BR" sz="5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250000"/>
              </a:lnSpc>
            </a:pPr>
            <a:r>
              <a:rPr b="1" lang="pt-BR" sz="500" spc="-1" strike="noStrike">
                <a:solidFill>
                  <a:srgbClr val="ff0000"/>
                </a:solidFill>
                <a:latin typeface="Calibri"/>
              </a:rPr>
              <a:t>10/05/2002</a:t>
            </a:r>
            <a:endParaRPr b="0" lang="pt-BR" sz="5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250000"/>
              </a:lnSpc>
            </a:pPr>
            <a:r>
              <a:rPr b="1" lang="pt-BR" sz="500" spc="-1" strike="noStrike">
                <a:solidFill>
                  <a:srgbClr val="ff0000"/>
                </a:solidFill>
                <a:latin typeface="Calibri"/>
              </a:rPr>
              <a:t>14/08/1985</a:t>
            </a:r>
            <a:endParaRPr b="0" lang="pt-BR" sz="5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250000"/>
              </a:lnSpc>
            </a:pPr>
            <a:r>
              <a:rPr b="1" lang="pt-BR" sz="500" spc="-1" strike="noStrike">
                <a:solidFill>
                  <a:srgbClr val="ff0000"/>
                </a:solidFill>
                <a:latin typeface="Calibri"/>
              </a:rPr>
              <a:t>10/05/2008</a:t>
            </a:r>
            <a:endParaRPr b="0" lang="pt-BR" sz="5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250000"/>
              </a:lnSpc>
            </a:pPr>
            <a:r>
              <a:rPr b="1" lang="pt-BR" sz="500" spc="-1" strike="noStrike">
                <a:solidFill>
                  <a:srgbClr val="ff0000"/>
                </a:solidFill>
                <a:latin typeface="Calibri"/>
              </a:rPr>
              <a:t>16/06/1982</a:t>
            </a:r>
            <a:endParaRPr b="0" lang="pt-BR" sz="5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250000"/>
              </a:lnSpc>
            </a:pPr>
            <a:r>
              <a:rPr b="1" lang="pt-BR" sz="500" spc="-1" strike="noStrike">
                <a:solidFill>
                  <a:srgbClr val="ff0000"/>
                </a:solidFill>
                <a:latin typeface="Calibri"/>
              </a:rPr>
              <a:t>10/05/2005</a:t>
            </a:r>
            <a:endParaRPr b="0" lang="pt-BR" sz="5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250000"/>
              </a:lnSpc>
            </a:pPr>
            <a:r>
              <a:rPr b="1" lang="pt-BR" sz="500" spc="-1" strike="noStrike">
                <a:solidFill>
                  <a:srgbClr val="ff0000"/>
                </a:solidFill>
                <a:latin typeface="Calibri"/>
              </a:rPr>
              <a:t>14/09/1989</a:t>
            </a:r>
            <a:endParaRPr b="0" lang="pt-BR" sz="5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pt-BR" sz="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4" name="CaixaDeTexto 10"/>
          <p:cNvSpPr/>
          <p:nvPr/>
        </p:nvSpPr>
        <p:spPr>
          <a:xfrm>
            <a:off x="10935720" y="4807080"/>
            <a:ext cx="735480" cy="169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250000"/>
              </a:lnSpc>
            </a:pPr>
            <a:r>
              <a:rPr b="1" lang="pt-BR" sz="500" spc="-1" strike="noStrike">
                <a:solidFill>
                  <a:srgbClr val="ff0000"/>
                </a:solidFill>
                <a:latin typeface="Calibri"/>
              </a:rPr>
              <a:t>10/05/2000</a:t>
            </a:r>
            <a:endParaRPr b="0" lang="pt-BR" sz="5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250000"/>
              </a:lnSpc>
            </a:pPr>
            <a:r>
              <a:rPr b="1" lang="pt-BR" sz="500" spc="-1" strike="noStrike">
                <a:solidFill>
                  <a:srgbClr val="ff0000"/>
                </a:solidFill>
                <a:latin typeface="Calibri"/>
              </a:rPr>
              <a:t>18/06/1981</a:t>
            </a:r>
            <a:endParaRPr b="0" lang="pt-BR" sz="5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250000"/>
              </a:lnSpc>
            </a:pPr>
            <a:r>
              <a:rPr b="1" lang="pt-BR" sz="500" spc="-1" strike="noStrike">
                <a:solidFill>
                  <a:srgbClr val="ff0000"/>
                </a:solidFill>
                <a:latin typeface="Calibri"/>
              </a:rPr>
              <a:t>10/05/2002</a:t>
            </a:r>
            <a:endParaRPr b="0" lang="pt-BR" sz="5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250000"/>
              </a:lnSpc>
            </a:pPr>
            <a:r>
              <a:rPr b="1" lang="pt-BR" sz="500" spc="-1" strike="noStrike">
                <a:solidFill>
                  <a:srgbClr val="ff0000"/>
                </a:solidFill>
                <a:latin typeface="Calibri"/>
              </a:rPr>
              <a:t>14/08/1985</a:t>
            </a:r>
            <a:endParaRPr b="0" lang="pt-BR" sz="5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250000"/>
              </a:lnSpc>
            </a:pPr>
            <a:r>
              <a:rPr b="1" lang="pt-BR" sz="500" spc="-1" strike="noStrike">
                <a:solidFill>
                  <a:srgbClr val="ff0000"/>
                </a:solidFill>
                <a:latin typeface="Calibri"/>
              </a:rPr>
              <a:t>10/05/2008</a:t>
            </a:r>
            <a:endParaRPr b="0" lang="pt-BR" sz="5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250000"/>
              </a:lnSpc>
            </a:pPr>
            <a:r>
              <a:rPr b="1" lang="pt-BR" sz="500" spc="-1" strike="noStrike">
                <a:solidFill>
                  <a:srgbClr val="ff0000"/>
                </a:solidFill>
                <a:latin typeface="Calibri"/>
              </a:rPr>
              <a:t>16/06/1982</a:t>
            </a:r>
            <a:endParaRPr b="0" lang="pt-BR" sz="5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250000"/>
              </a:lnSpc>
            </a:pPr>
            <a:r>
              <a:rPr b="1" lang="pt-BR" sz="500" spc="-1" strike="noStrike">
                <a:solidFill>
                  <a:srgbClr val="ff0000"/>
                </a:solidFill>
                <a:latin typeface="Calibri"/>
              </a:rPr>
              <a:t>10/05/2005</a:t>
            </a:r>
            <a:endParaRPr b="0" lang="pt-BR" sz="5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250000"/>
              </a:lnSpc>
            </a:pPr>
            <a:r>
              <a:rPr b="1" lang="pt-BR" sz="500" spc="-1" strike="noStrike">
                <a:solidFill>
                  <a:srgbClr val="ff0000"/>
                </a:solidFill>
                <a:latin typeface="Calibri"/>
              </a:rPr>
              <a:t>14/09/1989</a:t>
            </a:r>
            <a:endParaRPr b="0" lang="pt-BR" sz="5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pt-BR" sz="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5" name="PlaceHolder 1"/>
          <p:cNvSpPr>
            <a:spLocks noGrp="1"/>
          </p:cNvSpPr>
          <p:nvPr>
            <p:ph type="sldNum" idx="28"/>
          </p:nvPr>
        </p:nvSpPr>
        <p:spPr>
          <a:xfrm>
            <a:off x="10476720" y="6602400"/>
            <a:ext cx="1713960" cy="254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1" lang="pt-BR" sz="1400" spc="-1" strike="noStrike">
                <a:solidFill>
                  <a:schemeClr val="lt1"/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E1E62335-2BE8-49B2-8309-C63825D555FF}" type="slidenum">
              <a:rPr b="1" lang="pt-BR" sz="1400" spc="-1" strike="noStrike">
                <a:solidFill>
                  <a:schemeClr val="lt1"/>
                </a:solidFill>
                <a:latin typeface="Calibri"/>
              </a:rPr>
              <a:t>19</a:t>
            </a:fld>
            <a:r>
              <a:rPr b="1" lang="pt-BR" sz="1400" spc="-1" strike="noStrike">
                <a:solidFill>
                  <a:schemeClr val="lt1"/>
                </a:solidFill>
                <a:latin typeface="Calibri"/>
              </a:rPr>
              <a:t> de 56</a:t>
            </a:r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ítulo 1"/>
          <p:cNvSpPr/>
          <p:nvPr/>
        </p:nvSpPr>
        <p:spPr>
          <a:xfrm>
            <a:off x="0" y="1603440"/>
            <a:ext cx="12191040" cy="935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 defTabSz="914400">
              <a:lnSpc>
                <a:spcPct val="90000"/>
              </a:lnSpc>
            </a:pPr>
            <a:r>
              <a:rPr b="1" lang="pt-BR" sz="5100" spc="-1" strike="noStrike">
                <a:solidFill>
                  <a:srgbClr val="292a76"/>
                </a:solidFill>
                <a:latin typeface="Calibri Light"/>
              </a:rPr>
              <a:t>Modulo 06</a:t>
            </a:r>
            <a:endParaRPr b="0" lang="pt-BR" sz="5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Título 1"/>
          <p:cNvSpPr/>
          <p:nvPr/>
        </p:nvSpPr>
        <p:spPr>
          <a:xfrm>
            <a:off x="0" y="2817000"/>
            <a:ext cx="12191040" cy="792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 defTabSz="914400">
              <a:lnSpc>
                <a:spcPct val="90000"/>
              </a:lnSpc>
            </a:pPr>
            <a:r>
              <a:rPr b="1" lang="pt-BR" sz="4600" spc="-1" strike="noStrike">
                <a:solidFill>
                  <a:schemeClr val="lt1"/>
                </a:solidFill>
                <a:latin typeface="Calibri Light"/>
              </a:rPr>
              <a:t>Tuning</a:t>
            </a:r>
            <a:endParaRPr b="0" lang="pt-BR" sz="4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" name="PlaceHolder 1"/>
          <p:cNvSpPr>
            <a:spLocks noGrp="1"/>
          </p:cNvSpPr>
          <p:nvPr>
            <p:ph type="sldNum" idx="11"/>
          </p:nvPr>
        </p:nvSpPr>
        <p:spPr>
          <a:xfrm>
            <a:off x="10476720" y="6602400"/>
            <a:ext cx="1713960" cy="254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1" lang="pt-BR" sz="1400" spc="-1" strike="noStrike">
                <a:solidFill>
                  <a:schemeClr val="lt1"/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E08C22F6-A940-4499-A17B-352346EA3335}" type="slidenum">
              <a:rPr b="1" lang="pt-BR" sz="1400" spc="-1" strike="noStrike">
                <a:solidFill>
                  <a:schemeClr val="lt1"/>
                </a:solidFill>
                <a:latin typeface="Calibri"/>
              </a:rPr>
              <a:t>2</a:t>
            </a:fld>
            <a:r>
              <a:rPr b="1" lang="pt-BR" sz="1400" spc="-1" strike="noStrike">
                <a:solidFill>
                  <a:schemeClr val="lt1"/>
                </a:solidFill>
                <a:latin typeface="Calibri"/>
              </a:rPr>
              <a:t> de 56</a:t>
            </a:r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CaixaDeTexto 7"/>
          <p:cNvSpPr/>
          <p:nvPr/>
        </p:nvSpPr>
        <p:spPr>
          <a:xfrm>
            <a:off x="795240" y="1300680"/>
            <a:ext cx="3528000" cy="5268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pt-BR" sz="1800" spc="-1" strike="noStrike">
                <a:solidFill>
                  <a:schemeClr val="dk2"/>
                </a:solidFill>
                <a:latin typeface="Calibri"/>
              </a:rPr>
              <a:t>Cenário: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1" lang="pt-BR" sz="1600" spc="-1" strike="noStrike">
                <a:solidFill>
                  <a:schemeClr val="dk2"/>
                </a:solidFill>
                <a:latin typeface="Calibri"/>
              </a:rPr>
              <a:t>TABELA com 3 colunas:</a:t>
            </a:r>
            <a:endParaRPr b="0" lang="pt-BR" sz="16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840" defTabSz="914400">
              <a:lnSpc>
                <a:spcPct val="100000"/>
              </a:lnSpc>
              <a:buClr>
                <a:srgbClr val="44546a"/>
              </a:buClr>
              <a:buFont typeface="Arial"/>
              <a:buChar char="•"/>
            </a:pPr>
            <a:r>
              <a:rPr b="0" lang="pt-BR" sz="1600" spc="-1" strike="noStrike">
                <a:solidFill>
                  <a:schemeClr val="dk2"/>
                </a:solidFill>
                <a:latin typeface="Calibri"/>
              </a:rPr>
              <a:t>LastName (clustered)</a:t>
            </a:r>
            <a:endParaRPr b="0" lang="pt-BR" sz="16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840" defTabSz="914400">
              <a:lnSpc>
                <a:spcPct val="100000"/>
              </a:lnSpc>
              <a:buClr>
                <a:srgbClr val="44546a"/>
              </a:buClr>
              <a:buFont typeface="Arial"/>
              <a:buChar char="•"/>
            </a:pPr>
            <a:r>
              <a:rPr b="0" lang="pt-BR" sz="1600" spc="-1" strike="noStrike">
                <a:solidFill>
                  <a:schemeClr val="dk2"/>
                </a:solidFill>
                <a:latin typeface="Calibri"/>
              </a:rPr>
              <a:t>Name (Nonclustered)</a:t>
            </a:r>
            <a:endParaRPr b="0" lang="pt-BR" sz="16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840" defTabSz="914400">
              <a:lnSpc>
                <a:spcPct val="100000"/>
              </a:lnSpc>
              <a:buClr>
                <a:srgbClr val="44546a"/>
              </a:buClr>
              <a:buFont typeface="Arial"/>
              <a:buChar char="•"/>
            </a:pPr>
            <a:r>
              <a:rPr b="0" lang="pt-BR" sz="1600" spc="-1" strike="noStrike">
                <a:solidFill>
                  <a:schemeClr val="dk2"/>
                </a:solidFill>
                <a:latin typeface="Calibri"/>
              </a:rPr>
              <a:t>Dt_Nascimento</a:t>
            </a:r>
            <a:endParaRPr b="0" lang="pt-BR" sz="16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pt-BR" sz="16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1" lang="pt-BR" sz="1600" spc="-1" strike="noStrike">
                <a:solidFill>
                  <a:srgbClr val="002060"/>
                </a:solidFill>
                <a:latin typeface="Calibri"/>
              </a:rPr>
              <a:t>Consulta 1:</a:t>
            </a:r>
            <a:endParaRPr b="0" lang="pt-BR" sz="16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pt-BR" sz="1600" spc="-1" strike="noStrike">
                <a:solidFill>
                  <a:srgbClr val="0000ff"/>
                </a:solidFill>
                <a:latin typeface="Calibri"/>
              </a:rPr>
              <a:t>Select Lastname</a:t>
            </a:r>
            <a:r>
              <a:rPr b="0" lang="pt-BR" sz="1600" spc="-1" strike="noStrike">
                <a:solidFill>
                  <a:srgbClr val="808080"/>
                </a:solidFill>
                <a:latin typeface="Calibri"/>
              </a:rPr>
              <a:t>, Name</a:t>
            </a:r>
            <a:endParaRPr b="0" lang="pt-BR" sz="16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pt-BR" sz="1600" spc="-1" strike="noStrike">
                <a:solidFill>
                  <a:srgbClr val="0000ff"/>
                </a:solidFill>
                <a:latin typeface="Calibri"/>
              </a:rPr>
              <a:t>from TABELA</a:t>
            </a:r>
            <a:endParaRPr b="0" lang="pt-BR" sz="16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pt-BR" sz="1600" spc="-1" strike="noStrike">
                <a:solidFill>
                  <a:srgbClr val="0000ff"/>
                </a:solidFill>
                <a:latin typeface="Calibri"/>
              </a:rPr>
              <a:t>where Name </a:t>
            </a:r>
            <a:r>
              <a:rPr b="0" lang="pt-BR" sz="1600" spc="-1" strike="noStrike">
                <a:solidFill>
                  <a:srgbClr val="808080"/>
                </a:solidFill>
                <a:latin typeface="Calibri"/>
              </a:rPr>
              <a:t>= </a:t>
            </a:r>
            <a:r>
              <a:rPr b="0" lang="pt-BR" sz="1600" spc="-1" strike="noStrike">
                <a:solidFill>
                  <a:srgbClr val="ff0000"/>
                </a:solidFill>
                <a:latin typeface="Calibri"/>
              </a:rPr>
              <a:t>'Anabela'</a:t>
            </a:r>
            <a:endParaRPr b="0" lang="pt-BR" sz="16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pt-BR" sz="16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1" lang="pt-BR" sz="1600" spc="-1" strike="noStrike">
                <a:solidFill>
                  <a:srgbClr val="002060"/>
                </a:solidFill>
                <a:latin typeface="Calibri"/>
              </a:rPr>
              <a:t>Consulta 2:</a:t>
            </a:r>
            <a:endParaRPr b="0" lang="pt-BR" sz="16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pt-BR" sz="1600" spc="-1" strike="noStrike">
                <a:solidFill>
                  <a:srgbClr val="0000ff"/>
                </a:solidFill>
                <a:latin typeface="Calibri"/>
              </a:rPr>
              <a:t>Select </a:t>
            </a:r>
            <a:r>
              <a:rPr b="0" lang="pt-BR" sz="1600" spc="-1" strike="noStrike">
                <a:solidFill>
                  <a:srgbClr val="808080"/>
                </a:solidFill>
                <a:latin typeface="Calibri"/>
              </a:rPr>
              <a:t>*</a:t>
            </a:r>
            <a:endParaRPr b="0" lang="pt-BR" sz="16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pt-BR" sz="1600" spc="-1" strike="noStrike">
                <a:solidFill>
                  <a:srgbClr val="0000ff"/>
                </a:solidFill>
                <a:latin typeface="Calibri"/>
              </a:rPr>
              <a:t>from TABELA</a:t>
            </a:r>
            <a:endParaRPr b="0" lang="pt-BR" sz="16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pt-BR" sz="1600" spc="-1" strike="noStrike">
                <a:solidFill>
                  <a:srgbClr val="0000ff"/>
                </a:solidFill>
                <a:latin typeface="Calibri"/>
              </a:rPr>
              <a:t>where Name </a:t>
            </a:r>
            <a:r>
              <a:rPr b="0" lang="pt-BR" sz="1600" spc="-1" strike="noStrike">
                <a:solidFill>
                  <a:srgbClr val="808080"/>
                </a:solidFill>
                <a:latin typeface="Calibri"/>
              </a:rPr>
              <a:t>= </a:t>
            </a:r>
            <a:r>
              <a:rPr b="0" lang="pt-BR" sz="1600" spc="-1" strike="noStrike">
                <a:solidFill>
                  <a:srgbClr val="ff0000"/>
                </a:solidFill>
                <a:latin typeface="Calibri"/>
              </a:rPr>
              <a:t>'Anabela'</a:t>
            </a:r>
            <a:endParaRPr b="0" lang="pt-BR" sz="16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pt-BR" sz="16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1" lang="pt-BR" sz="1600" spc="-1" strike="noStrike">
                <a:solidFill>
                  <a:srgbClr val="002060"/>
                </a:solidFill>
                <a:latin typeface="Calibri"/>
              </a:rPr>
              <a:t>Consulta 3:</a:t>
            </a:r>
            <a:endParaRPr b="0" lang="pt-BR" sz="16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pt-BR" sz="1600" spc="-1" strike="noStrike">
                <a:solidFill>
                  <a:srgbClr val="0000ff"/>
                </a:solidFill>
                <a:latin typeface="Calibri"/>
              </a:rPr>
              <a:t>Select </a:t>
            </a:r>
            <a:r>
              <a:rPr b="0" lang="pt-BR" sz="1600" spc="-1" strike="noStrike">
                <a:solidFill>
                  <a:srgbClr val="808080"/>
                </a:solidFill>
                <a:latin typeface="Calibri"/>
              </a:rPr>
              <a:t>*</a:t>
            </a:r>
            <a:endParaRPr b="0" lang="pt-BR" sz="16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pt-BR" sz="1600" spc="-1" strike="noStrike">
                <a:solidFill>
                  <a:srgbClr val="0000ff"/>
                </a:solidFill>
                <a:latin typeface="Calibri"/>
              </a:rPr>
              <a:t>from TABELA</a:t>
            </a:r>
            <a:endParaRPr b="0" lang="pt-BR" sz="16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pt-BR" sz="1600" spc="-1" strike="noStrike">
                <a:solidFill>
                  <a:srgbClr val="0000ff"/>
                </a:solidFill>
                <a:latin typeface="Calibri"/>
              </a:rPr>
              <a:t>where Dt_Nascimento </a:t>
            </a:r>
            <a:r>
              <a:rPr b="0" lang="pt-BR" sz="1600" spc="-1" strike="noStrike">
                <a:solidFill>
                  <a:srgbClr val="808080"/>
                </a:solidFill>
                <a:latin typeface="Calibri"/>
              </a:rPr>
              <a:t>= </a:t>
            </a:r>
            <a:r>
              <a:rPr b="0" lang="pt-BR" sz="1600" spc="-1" strike="noStrike">
                <a:solidFill>
                  <a:srgbClr val="ff0000"/>
                </a:solidFill>
                <a:latin typeface="Calibri"/>
              </a:rPr>
              <a:t>'20150421'</a:t>
            </a:r>
            <a:endParaRPr b="0" lang="pt-BR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7" name="Título 1"/>
          <p:cNvSpPr/>
          <p:nvPr/>
        </p:nvSpPr>
        <p:spPr>
          <a:xfrm>
            <a:off x="381960" y="366840"/>
            <a:ext cx="8085240" cy="769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algn="ctr" defTabSz="914400">
              <a:lnSpc>
                <a:spcPct val="100000"/>
              </a:lnSpc>
              <a:spcAft>
                <a:spcPts val="799"/>
              </a:spcAft>
            </a:pPr>
            <a:r>
              <a:rPr b="1" lang="pt-BR" sz="4000" spc="-1" strike="noStrike">
                <a:solidFill>
                  <a:srgbClr val="002060"/>
                </a:solidFill>
                <a:latin typeface="Calibri"/>
              </a:rPr>
              <a:t>Índice Não-Cluster</a:t>
            </a:r>
            <a:endParaRPr b="0" lang="pt-BR" sz="4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58" name="Imagem 6" descr=""/>
          <p:cNvPicPr/>
          <p:nvPr/>
        </p:nvPicPr>
        <p:blipFill>
          <a:blip r:embed="rId1"/>
          <a:stretch/>
        </p:blipFill>
        <p:spPr>
          <a:xfrm>
            <a:off x="4905360" y="1428840"/>
            <a:ext cx="6619320" cy="5038920"/>
          </a:xfrm>
          <a:prstGeom prst="rect">
            <a:avLst/>
          </a:prstGeom>
          <a:ln w="0">
            <a:noFill/>
          </a:ln>
        </p:spPr>
      </p:pic>
      <p:sp>
        <p:nvSpPr>
          <p:cNvPr id="159" name="CaixaDeTexto 2"/>
          <p:cNvSpPr/>
          <p:nvPr/>
        </p:nvSpPr>
        <p:spPr>
          <a:xfrm>
            <a:off x="7416720" y="5365800"/>
            <a:ext cx="703800" cy="212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pt-BR" sz="800" spc="-1" strike="noStrike">
                <a:solidFill>
                  <a:schemeClr val="dk1"/>
                </a:solidFill>
                <a:latin typeface="Calibri"/>
              </a:rPr>
              <a:t>10/05/2000</a:t>
            </a:r>
            <a:endParaRPr b="0" lang="pt-BR" sz="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pt-BR" sz="800" spc="-1" strike="noStrike">
                <a:solidFill>
                  <a:schemeClr val="dk1"/>
                </a:solidFill>
                <a:latin typeface="Calibri"/>
              </a:rPr>
              <a:t>18/06/1981</a:t>
            </a:r>
            <a:endParaRPr b="0" lang="pt-BR" sz="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pt-BR" sz="800" spc="-1" strike="noStrike">
                <a:solidFill>
                  <a:schemeClr val="dk1"/>
                </a:solidFill>
                <a:latin typeface="Calibri"/>
              </a:rPr>
              <a:t>10/05/2002</a:t>
            </a:r>
            <a:endParaRPr b="0" lang="pt-BR" sz="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pt-BR" sz="800" spc="-1" strike="noStrike">
                <a:solidFill>
                  <a:schemeClr val="dk1"/>
                </a:solidFill>
                <a:latin typeface="Calibri"/>
              </a:rPr>
              <a:t>14/08/1985</a:t>
            </a:r>
            <a:endParaRPr b="0" lang="pt-BR" sz="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pt-BR" sz="800" spc="-1" strike="noStrike">
                <a:solidFill>
                  <a:schemeClr val="dk1"/>
                </a:solidFill>
                <a:latin typeface="Calibri"/>
              </a:rPr>
              <a:t>10/05/2008</a:t>
            </a:r>
            <a:endParaRPr b="0" lang="pt-BR" sz="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pt-BR" sz="800" spc="-1" strike="noStrike">
                <a:solidFill>
                  <a:schemeClr val="dk1"/>
                </a:solidFill>
                <a:latin typeface="Calibri"/>
              </a:rPr>
              <a:t>16/06/1982</a:t>
            </a:r>
            <a:endParaRPr b="0" lang="pt-BR" sz="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pt-BR" sz="800" spc="-1" strike="noStrike">
                <a:solidFill>
                  <a:schemeClr val="dk1"/>
                </a:solidFill>
                <a:latin typeface="Calibri"/>
              </a:rPr>
              <a:t>10/05/2005</a:t>
            </a:r>
            <a:endParaRPr b="0" lang="pt-BR" sz="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pt-BR" sz="800" spc="-1" strike="noStrike">
                <a:solidFill>
                  <a:schemeClr val="dk1"/>
                </a:solidFill>
                <a:latin typeface="Calibri"/>
              </a:rPr>
              <a:t>14/09/1969</a:t>
            </a:r>
            <a:endParaRPr b="0" lang="pt-BR" sz="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pt-BR" sz="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0" name="CaixaDeTexto 8"/>
          <p:cNvSpPr/>
          <p:nvPr/>
        </p:nvSpPr>
        <p:spPr>
          <a:xfrm>
            <a:off x="5799240" y="5365800"/>
            <a:ext cx="722880" cy="1154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pt-BR" sz="800" spc="-1" strike="noStrike">
                <a:solidFill>
                  <a:schemeClr val="dk1"/>
                </a:solidFill>
                <a:latin typeface="Calibri"/>
              </a:rPr>
              <a:t>10/05/2010</a:t>
            </a:r>
            <a:endParaRPr b="0" lang="pt-BR" sz="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pt-BR" sz="800" spc="-1" strike="noStrike">
                <a:solidFill>
                  <a:schemeClr val="dk1"/>
                </a:solidFill>
                <a:latin typeface="Calibri"/>
              </a:rPr>
              <a:t>18/06/1981</a:t>
            </a:r>
            <a:endParaRPr b="0" lang="pt-BR" sz="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pt-BR" sz="800" spc="-1" strike="noStrike">
                <a:solidFill>
                  <a:schemeClr val="dk1"/>
                </a:solidFill>
                <a:latin typeface="Calibri"/>
              </a:rPr>
              <a:t>10/05/2002</a:t>
            </a:r>
            <a:endParaRPr b="0" lang="pt-BR" sz="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pt-BR" sz="800" spc="-1" strike="noStrike">
                <a:solidFill>
                  <a:schemeClr val="dk1"/>
                </a:solidFill>
                <a:latin typeface="Calibri"/>
              </a:rPr>
              <a:t>14/08/1985</a:t>
            </a:r>
            <a:endParaRPr b="0" lang="pt-BR" sz="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pt-BR" sz="800" spc="-1" strike="noStrike">
                <a:solidFill>
                  <a:schemeClr val="dk1"/>
                </a:solidFill>
                <a:latin typeface="Calibri"/>
              </a:rPr>
              <a:t>10/05/2008</a:t>
            </a:r>
            <a:endParaRPr b="0" lang="pt-BR" sz="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pt-BR" sz="800" spc="-1" strike="noStrike">
                <a:solidFill>
                  <a:schemeClr val="dk1"/>
                </a:solidFill>
                <a:latin typeface="Calibri"/>
              </a:rPr>
              <a:t>16/06/1982</a:t>
            </a:r>
            <a:endParaRPr b="0" lang="pt-BR" sz="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pt-BR" sz="800" spc="-1" strike="noStrike">
                <a:solidFill>
                  <a:schemeClr val="dk1"/>
                </a:solidFill>
                <a:latin typeface="Calibri"/>
              </a:rPr>
              <a:t>10/05/2005</a:t>
            </a:r>
            <a:endParaRPr b="0" lang="pt-BR" sz="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pt-BR" sz="800" spc="-1" strike="noStrike">
                <a:solidFill>
                  <a:schemeClr val="dk1"/>
                </a:solidFill>
                <a:latin typeface="Calibri"/>
              </a:rPr>
              <a:t>14/09/1979</a:t>
            </a:r>
            <a:endParaRPr b="0" lang="pt-BR" sz="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pt-BR" sz="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1" name="CaixaDeTexto 9"/>
          <p:cNvSpPr/>
          <p:nvPr/>
        </p:nvSpPr>
        <p:spPr>
          <a:xfrm>
            <a:off x="9015480" y="5384160"/>
            <a:ext cx="703800" cy="212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pt-BR" sz="800" spc="-1" strike="noStrike">
                <a:solidFill>
                  <a:schemeClr val="dk1"/>
                </a:solidFill>
                <a:latin typeface="Calibri"/>
              </a:rPr>
              <a:t>10/05/2008</a:t>
            </a:r>
            <a:endParaRPr b="0" lang="pt-BR" sz="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pt-BR" sz="800" spc="-1" strike="noStrike">
                <a:solidFill>
                  <a:schemeClr val="dk1"/>
                </a:solidFill>
                <a:latin typeface="Calibri"/>
              </a:rPr>
              <a:t>18/06/1981</a:t>
            </a:r>
            <a:endParaRPr b="0" lang="pt-BR" sz="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pt-BR" sz="800" spc="-1" strike="noStrike">
                <a:solidFill>
                  <a:schemeClr val="dk1"/>
                </a:solidFill>
                <a:latin typeface="Calibri"/>
              </a:rPr>
              <a:t>10/05/2002</a:t>
            </a:r>
            <a:endParaRPr b="0" lang="pt-BR" sz="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pt-BR" sz="800" spc="-1" strike="noStrike">
                <a:solidFill>
                  <a:schemeClr val="dk1"/>
                </a:solidFill>
                <a:latin typeface="Calibri"/>
              </a:rPr>
              <a:t>14/08/1985</a:t>
            </a:r>
            <a:endParaRPr b="0" lang="pt-BR" sz="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pt-BR" sz="800" spc="-1" strike="noStrike">
                <a:solidFill>
                  <a:srgbClr val="ff0000"/>
                </a:solidFill>
                <a:highlight>
                  <a:srgbClr val="ffff00"/>
                </a:highlight>
                <a:latin typeface="Calibri"/>
              </a:rPr>
              <a:t>21/04/2015</a:t>
            </a:r>
            <a:endParaRPr b="0" lang="pt-BR" sz="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pt-BR" sz="800" spc="-1" strike="noStrike">
                <a:solidFill>
                  <a:schemeClr val="dk1"/>
                </a:solidFill>
                <a:latin typeface="Calibri"/>
              </a:rPr>
              <a:t>16/06/1982</a:t>
            </a:r>
            <a:endParaRPr b="0" lang="pt-BR" sz="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pt-BR" sz="800" spc="-1" strike="noStrike">
                <a:solidFill>
                  <a:schemeClr val="dk1"/>
                </a:solidFill>
                <a:latin typeface="Calibri"/>
              </a:rPr>
              <a:t>10/05/2005</a:t>
            </a:r>
            <a:endParaRPr b="0" lang="pt-BR" sz="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pt-BR" sz="800" spc="-1" strike="noStrike">
                <a:solidFill>
                  <a:schemeClr val="dk1"/>
                </a:solidFill>
                <a:latin typeface="Calibri"/>
              </a:rPr>
              <a:t>14/09/1959</a:t>
            </a:r>
            <a:endParaRPr b="0" lang="pt-BR" sz="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pt-BR" sz="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2" name="CaixaDeTexto 10"/>
          <p:cNvSpPr/>
          <p:nvPr/>
        </p:nvSpPr>
        <p:spPr>
          <a:xfrm>
            <a:off x="10756800" y="5365800"/>
            <a:ext cx="703800" cy="212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pt-BR" sz="800" spc="-1" strike="noStrike">
                <a:solidFill>
                  <a:schemeClr val="dk1"/>
                </a:solidFill>
                <a:latin typeface="Calibri"/>
              </a:rPr>
              <a:t>10/05/2001</a:t>
            </a:r>
            <a:endParaRPr b="0" lang="pt-BR" sz="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pt-BR" sz="800" spc="-1" strike="noStrike">
                <a:solidFill>
                  <a:schemeClr val="dk1"/>
                </a:solidFill>
                <a:latin typeface="Calibri"/>
              </a:rPr>
              <a:t>18/06/1981</a:t>
            </a:r>
            <a:endParaRPr b="0" lang="pt-BR" sz="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pt-BR" sz="800" spc="-1" strike="noStrike">
                <a:solidFill>
                  <a:schemeClr val="dk1"/>
                </a:solidFill>
                <a:latin typeface="Calibri"/>
              </a:rPr>
              <a:t>10/05/2002</a:t>
            </a:r>
            <a:endParaRPr b="0" lang="pt-BR" sz="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pt-BR" sz="800" spc="-1" strike="noStrike">
                <a:solidFill>
                  <a:schemeClr val="dk1"/>
                </a:solidFill>
                <a:latin typeface="Calibri"/>
              </a:rPr>
              <a:t>14/08/1985</a:t>
            </a:r>
            <a:endParaRPr b="0" lang="pt-BR" sz="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pt-BR" sz="800" spc="-1" strike="noStrike">
                <a:solidFill>
                  <a:schemeClr val="dk1"/>
                </a:solidFill>
                <a:latin typeface="Calibri"/>
              </a:rPr>
              <a:t>10/05/2008</a:t>
            </a:r>
            <a:endParaRPr b="0" lang="pt-BR" sz="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pt-BR" sz="800" spc="-1" strike="noStrike">
                <a:solidFill>
                  <a:schemeClr val="dk1"/>
                </a:solidFill>
                <a:latin typeface="Calibri"/>
              </a:rPr>
              <a:t>16/06/1982</a:t>
            </a:r>
            <a:endParaRPr b="0" lang="pt-BR" sz="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pt-BR" sz="800" spc="-1" strike="noStrike">
                <a:solidFill>
                  <a:schemeClr val="dk1"/>
                </a:solidFill>
                <a:latin typeface="Calibri"/>
              </a:rPr>
              <a:t>10/05/2005</a:t>
            </a:r>
            <a:endParaRPr b="0" lang="pt-BR" sz="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pt-BR" sz="800" spc="-1" strike="noStrike">
                <a:solidFill>
                  <a:schemeClr val="dk1"/>
                </a:solidFill>
                <a:latin typeface="Calibri"/>
              </a:rPr>
              <a:t>14/09/1979</a:t>
            </a:r>
            <a:endParaRPr b="0" lang="pt-BR" sz="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pt-BR" sz="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3" name="PlaceHolder 1"/>
          <p:cNvSpPr>
            <a:spLocks noGrp="1"/>
          </p:cNvSpPr>
          <p:nvPr>
            <p:ph type="sldNum" idx="29"/>
          </p:nvPr>
        </p:nvSpPr>
        <p:spPr>
          <a:xfrm>
            <a:off x="10476720" y="6602400"/>
            <a:ext cx="1713960" cy="254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1" lang="pt-BR" sz="1400" spc="-1" strike="noStrike">
                <a:solidFill>
                  <a:schemeClr val="lt1"/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5058B55F-20E0-47A9-8674-7532611BDD55}" type="slidenum">
              <a:rPr b="1" lang="pt-BR" sz="1400" spc="-1" strike="noStrike">
                <a:solidFill>
                  <a:schemeClr val="lt1"/>
                </a:solidFill>
                <a:latin typeface="Calibri"/>
              </a:rPr>
              <a:t>20</a:t>
            </a:fld>
            <a:r>
              <a:rPr b="1" lang="pt-BR" sz="1400" spc="-1" strike="noStrike">
                <a:solidFill>
                  <a:schemeClr val="lt1"/>
                </a:solidFill>
                <a:latin typeface="Calibri"/>
              </a:rPr>
              <a:t> de 56</a:t>
            </a:r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Título 1"/>
          <p:cNvSpPr/>
          <p:nvPr/>
        </p:nvSpPr>
        <p:spPr>
          <a:xfrm>
            <a:off x="381960" y="366840"/>
            <a:ext cx="8085240" cy="769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algn="ctr" defTabSz="914400">
              <a:lnSpc>
                <a:spcPct val="100000"/>
              </a:lnSpc>
              <a:spcAft>
                <a:spcPts val="799"/>
              </a:spcAft>
            </a:pPr>
            <a:r>
              <a:rPr b="1" lang="pt-BR" sz="4000" spc="-1" strike="noStrike">
                <a:solidFill>
                  <a:srgbClr val="002060"/>
                </a:solidFill>
                <a:latin typeface="Calibri"/>
              </a:rPr>
              <a:t>Índice Não-Cluster + Cluster</a:t>
            </a:r>
            <a:endParaRPr b="0" lang="pt-BR" sz="4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65" name="Imagem 5" descr=""/>
          <p:cNvPicPr/>
          <p:nvPr/>
        </p:nvPicPr>
        <p:blipFill>
          <a:blip r:embed="rId1"/>
          <a:stretch/>
        </p:blipFill>
        <p:spPr>
          <a:xfrm>
            <a:off x="1820880" y="1441080"/>
            <a:ext cx="8549280" cy="5038920"/>
          </a:xfrm>
          <a:prstGeom prst="rect">
            <a:avLst/>
          </a:prstGeom>
          <a:ln w="0">
            <a:noFill/>
          </a:ln>
        </p:spPr>
      </p:pic>
      <p:sp>
        <p:nvSpPr>
          <p:cNvPr id="166" name="PlaceHolder 1"/>
          <p:cNvSpPr>
            <a:spLocks noGrp="1"/>
          </p:cNvSpPr>
          <p:nvPr>
            <p:ph type="sldNum" idx="30"/>
          </p:nvPr>
        </p:nvSpPr>
        <p:spPr>
          <a:xfrm>
            <a:off x="10476720" y="6602400"/>
            <a:ext cx="1713960" cy="254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1" lang="pt-BR" sz="1400" spc="-1" strike="noStrike">
                <a:solidFill>
                  <a:schemeClr val="lt1"/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2F1A1788-04F6-486B-AE79-6BB09E7CC301}" type="slidenum">
              <a:rPr b="1" lang="pt-BR" sz="1400" spc="-1" strike="noStrike">
                <a:solidFill>
                  <a:schemeClr val="lt1"/>
                </a:solidFill>
                <a:latin typeface="Calibri"/>
              </a:rPr>
              <a:t>21</a:t>
            </a:fld>
            <a:r>
              <a:rPr b="1" lang="pt-BR" sz="1400" spc="-1" strike="noStrike">
                <a:solidFill>
                  <a:schemeClr val="lt1"/>
                </a:solidFill>
                <a:latin typeface="Calibri"/>
              </a:rPr>
              <a:t> de 56</a:t>
            </a:r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Título 1"/>
          <p:cNvSpPr/>
          <p:nvPr/>
        </p:nvSpPr>
        <p:spPr>
          <a:xfrm>
            <a:off x="381960" y="366840"/>
            <a:ext cx="8085240" cy="769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algn="ctr" defTabSz="914400">
              <a:lnSpc>
                <a:spcPct val="100000"/>
              </a:lnSpc>
              <a:spcAft>
                <a:spcPts val="799"/>
              </a:spcAft>
            </a:pPr>
            <a:r>
              <a:rPr b="1" lang="pt-BR" sz="4000" spc="-1" strike="noStrike">
                <a:solidFill>
                  <a:srgbClr val="002060"/>
                </a:solidFill>
                <a:latin typeface="Calibri"/>
              </a:rPr>
              <a:t>Índice Não-Cluster + Heap</a:t>
            </a:r>
            <a:endParaRPr b="0" lang="pt-BR" sz="4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68" name="Imagem 3" descr=""/>
          <p:cNvPicPr/>
          <p:nvPr/>
        </p:nvPicPr>
        <p:blipFill>
          <a:blip r:embed="rId1"/>
          <a:stretch/>
        </p:blipFill>
        <p:spPr>
          <a:xfrm>
            <a:off x="1859760" y="1428840"/>
            <a:ext cx="8471160" cy="5038920"/>
          </a:xfrm>
          <a:prstGeom prst="rect">
            <a:avLst/>
          </a:prstGeom>
          <a:ln w="0">
            <a:noFill/>
          </a:ln>
        </p:spPr>
      </p:pic>
      <p:sp>
        <p:nvSpPr>
          <p:cNvPr id="169" name="PlaceHolder 1"/>
          <p:cNvSpPr>
            <a:spLocks noGrp="1"/>
          </p:cNvSpPr>
          <p:nvPr>
            <p:ph type="sldNum" idx="31"/>
          </p:nvPr>
        </p:nvSpPr>
        <p:spPr>
          <a:xfrm>
            <a:off x="10476720" y="6602400"/>
            <a:ext cx="1713960" cy="254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1" lang="pt-BR" sz="1400" spc="-1" strike="noStrike">
                <a:solidFill>
                  <a:schemeClr val="lt1"/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F2F73A4B-EE65-4503-98FB-D0E4640A1647}" type="slidenum">
              <a:rPr b="1" lang="pt-BR" sz="1400" spc="-1" strike="noStrike">
                <a:solidFill>
                  <a:schemeClr val="lt1"/>
                </a:solidFill>
                <a:latin typeface="Calibri"/>
              </a:rPr>
              <a:t>22</a:t>
            </a:fld>
            <a:r>
              <a:rPr b="1" lang="pt-BR" sz="1400" spc="-1" strike="noStrike">
                <a:solidFill>
                  <a:schemeClr val="lt1"/>
                </a:solidFill>
                <a:latin typeface="Calibri"/>
              </a:rPr>
              <a:t> de 56</a:t>
            </a:r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Título 1"/>
          <p:cNvSpPr/>
          <p:nvPr/>
        </p:nvSpPr>
        <p:spPr>
          <a:xfrm>
            <a:off x="381960" y="366840"/>
            <a:ext cx="8085240" cy="769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algn="ctr" defTabSz="914400">
              <a:lnSpc>
                <a:spcPct val="100000"/>
              </a:lnSpc>
              <a:spcAft>
                <a:spcPts val="799"/>
              </a:spcAft>
            </a:pPr>
            <a:r>
              <a:rPr b="1" lang="pt-BR" sz="4000" spc="-1" strike="noStrike">
                <a:solidFill>
                  <a:srgbClr val="002060"/>
                </a:solidFill>
                <a:latin typeface="Calibri"/>
              </a:rPr>
              <a:t>Índices</a:t>
            </a:r>
            <a:endParaRPr b="0" lang="pt-BR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1" name="Retângulo 2"/>
          <p:cNvSpPr/>
          <p:nvPr/>
        </p:nvSpPr>
        <p:spPr>
          <a:xfrm>
            <a:off x="5266800" y="3116880"/>
            <a:ext cx="2110680" cy="851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pt-BR" sz="5000" spc="-1" strike="noStrike">
                <a:solidFill>
                  <a:srgbClr val="002060"/>
                </a:solidFill>
                <a:latin typeface="Calibri"/>
              </a:rPr>
              <a:t>DEMO</a:t>
            </a:r>
            <a:endParaRPr b="0" lang="pt-BR" sz="5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2" name="PlaceHolder 1"/>
          <p:cNvSpPr>
            <a:spLocks noGrp="1"/>
          </p:cNvSpPr>
          <p:nvPr>
            <p:ph type="sldNum" idx="32"/>
          </p:nvPr>
        </p:nvSpPr>
        <p:spPr>
          <a:xfrm>
            <a:off x="10476720" y="6602400"/>
            <a:ext cx="1713960" cy="254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1" lang="pt-BR" sz="1400" spc="-1" strike="noStrike">
                <a:solidFill>
                  <a:schemeClr val="lt1"/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B0EBA831-C64D-4374-86B4-BB7989D5D187}" type="slidenum">
              <a:rPr b="1" lang="pt-BR" sz="1400" spc="-1" strike="noStrike">
                <a:solidFill>
                  <a:schemeClr val="lt1"/>
                </a:solidFill>
                <a:latin typeface="Calibri"/>
              </a:rPr>
              <a:t>23</a:t>
            </a:fld>
            <a:r>
              <a:rPr b="1" lang="pt-BR" sz="1400" spc="-1" strike="noStrike">
                <a:solidFill>
                  <a:schemeClr val="lt1"/>
                </a:solidFill>
                <a:latin typeface="Calibri"/>
              </a:rPr>
              <a:t> de 56</a:t>
            </a:r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Título 1"/>
          <p:cNvSpPr/>
          <p:nvPr/>
        </p:nvSpPr>
        <p:spPr>
          <a:xfrm>
            <a:off x="381960" y="366840"/>
            <a:ext cx="8085240" cy="769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algn="ctr" defTabSz="914400">
              <a:lnSpc>
                <a:spcPct val="100000"/>
              </a:lnSpc>
              <a:spcAft>
                <a:spcPts val="799"/>
              </a:spcAft>
            </a:pPr>
            <a:r>
              <a:rPr b="1" lang="pt-BR" sz="4000" spc="-1" strike="noStrike">
                <a:solidFill>
                  <a:srgbClr val="002060"/>
                </a:solidFill>
                <a:latin typeface="Calibri"/>
              </a:rPr>
              <a:t>Criação de índices</a:t>
            </a:r>
            <a:endParaRPr b="0" lang="pt-BR" sz="4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74" name="Picture 4" descr="When the DBA job candidate says a certification is just as good as on-the-job experience"/>
          <p:cNvPicPr/>
          <p:nvPr/>
        </p:nvPicPr>
        <p:blipFill>
          <a:blip r:embed="rId1"/>
          <a:stretch/>
        </p:blipFill>
        <p:spPr>
          <a:xfrm>
            <a:off x="2619000" y="3009600"/>
            <a:ext cx="3199320" cy="3199320"/>
          </a:xfrm>
          <a:prstGeom prst="rect">
            <a:avLst/>
          </a:prstGeom>
          <a:ln w="0">
            <a:noFill/>
          </a:ln>
        </p:spPr>
      </p:pic>
      <p:sp>
        <p:nvSpPr>
          <p:cNvPr id="175" name="Retângulo 8"/>
          <p:cNvSpPr/>
          <p:nvPr/>
        </p:nvSpPr>
        <p:spPr>
          <a:xfrm>
            <a:off x="2314080" y="807480"/>
            <a:ext cx="8161920" cy="2114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3200400" defTabSz="914400">
              <a:lnSpc>
                <a:spcPct val="100000"/>
              </a:lnSpc>
            </a:pPr>
            <a:endParaRPr b="0" lang="pt-BR" sz="1560" spc="-1" strike="noStrike">
              <a:solidFill>
                <a:srgbClr val="000000"/>
              </a:solidFill>
              <a:latin typeface="Arial"/>
            </a:endParaRPr>
          </a:p>
          <a:p>
            <a:pPr marL="3200400" defTabSz="914400">
              <a:lnSpc>
                <a:spcPct val="100000"/>
              </a:lnSpc>
            </a:pPr>
            <a:endParaRPr b="0" lang="pt-BR" sz="2130" spc="-1" strike="noStrike">
              <a:solidFill>
                <a:srgbClr val="000000"/>
              </a:solidFill>
              <a:latin typeface="Arial"/>
            </a:endParaRPr>
          </a:p>
          <a:p>
            <a:pPr marL="3200400" defTabSz="914400">
              <a:lnSpc>
                <a:spcPct val="100000"/>
              </a:lnSpc>
            </a:pPr>
            <a:r>
              <a:rPr b="0" lang="pt-BR" sz="2400" spc="-1" strike="noStrike">
                <a:solidFill>
                  <a:srgbClr val="292a76"/>
                </a:solidFill>
                <a:latin typeface="Segoe UI"/>
              </a:rPr>
              <a:t>“</a:t>
            </a:r>
            <a:r>
              <a:rPr b="0" lang="pt-BR" sz="2400" spc="-1" strike="noStrike">
                <a:solidFill>
                  <a:srgbClr val="292a76"/>
                </a:solidFill>
                <a:latin typeface="Segoe UI"/>
              </a:rPr>
              <a:t>Quando você cria um índice que melhora uma query de 10 minutos para 1 minuto ou de 1 minuto para 1 segundo.”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76" name="Picture 2" descr="When I see all the undocumented XEs and DMVs for SQL Server direct seeding"/>
          <p:cNvPicPr/>
          <p:nvPr/>
        </p:nvPicPr>
        <p:blipFill>
          <a:blip r:embed="rId2"/>
          <a:stretch/>
        </p:blipFill>
        <p:spPr>
          <a:xfrm>
            <a:off x="6933600" y="2996280"/>
            <a:ext cx="2918520" cy="3199320"/>
          </a:xfrm>
          <a:prstGeom prst="rect">
            <a:avLst/>
          </a:prstGeom>
          <a:ln w="0">
            <a:noFill/>
          </a:ln>
        </p:spPr>
      </p:pic>
      <p:sp>
        <p:nvSpPr>
          <p:cNvPr id="177" name="Retângulo 10"/>
          <p:cNvSpPr/>
          <p:nvPr/>
        </p:nvSpPr>
        <p:spPr>
          <a:xfrm>
            <a:off x="3188160" y="2532960"/>
            <a:ext cx="323928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pt-BR" sz="2400" spc="-1" strike="noStrike">
                <a:solidFill>
                  <a:srgbClr val="292a76"/>
                </a:solidFill>
                <a:latin typeface="Segoe UI"/>
              </a:rPr>
              <a:t>Reação DBA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8" name="Retângulo 11"/>
          <p:cNvSpPr/>
          <p:nvPr/>
        </p:nvSpPr>
        <p:spPr>
          <a:xfrm>
            <a:off x="7313760" y="2547720"/>
            <a:ext cx="323928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pt-BR" sz="2400" spc="-1" strike="noStrike">
                <a:solidFill>
                  <a:srgbClr val="292a76"/>
                </a:solidFill>
                <a:latin typeface="Segoe UI"/>
              </a:rPr>
              <a:t>Reação Usuário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9" name="PlaceHolder 1"/>
          <p:cNvSpPr>
            <a:spLocks noGrp="1"/>
          </p:cNvSpPr>
          <p:nvPr>
            <p:ph type="sldNum" idx="33"/>
          </p:nvPr>
        </p:nvSpPr>
        <p:spPr>
          <a:xfrm>
            <a:off x="10476720" y="6602400"/>
            <a:ext cx="1713960" cy="254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1" lang="pt-BR" sz="1400" spc="-1" strike="noStrike">
                <a:solidFill>
                  <a:schemeClr val="lt1"/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8784EC89-958B-4B41-9858-0A74D3EC3113}" type="slidenum">
              <a:rPr b="1" lang="pt-BR" sz="1400" spc="-1" strike="noStrike">
                <a:solidFill>
                  <a:schemeClr val="lt1"/>
                </a:solidFill>
                <a:latin typeface="Calibri"/>
              </a:rPr>
              <a:t>24</a:t>
            </a:fld>
            <a:r>
              <a:rPr b="1" lang="pt-BR" sz="1400" spc="-1" strike="noStrike">
                <a:solidFill>
                  <a:schemeClr val="lt1"/>
                </a:solidFill>
                <a:latin typeface="Calibri"/>
              </a:rPr>
              <a:t> de 56</a:t>
            </a:r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47" dur="indefinite" restart="never" nodeType="tmRoot">
          <p:childTnLst>
            <p:seq>
              <p:cTn id="348" dur="indefinite" nodeType="mainSeq">
                <p:childTnLst>
                  <p:par>
                    <p:cTn id="349" fill="hold">
                      <p:stCondLst>
                        <p:cond delay="indefinite"/>
                      </p:stCondLst>
                      <p:childTnLst>
                        <p:par>
                          <p:cTn id="350" fill="hold">
                            <p:stCondLst>
                              <p:cond delay="0"/>
                            </p:stCondLst>
                            <p:childTnLst>
                              <p:par>
                                <p:cTn id="35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3" fill="hold">
                      <p:stCondLst>
                        <p:cond delay="indefinite"/>
                      </p:stCondLst>
                      <p:childTnLst>
                        <p:par>
                          <p:cTn id="354" fill="hold">
                            <p:stCondLst>
                              <p:cond delay="0"/>
                            </p:stCondLst>
                            <p:childTnLst>
                              <p:par>
                                <p:cTn id="35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7" fill="hold">
                      <p:stCondLst>
                        <p:cond delay="indefinite"/>
                      </p:stCondLst>
                      <p:childTnLst>
                        <p:par>
                          <p:cTn id="358" fill="hold">
                            <p:stCondLst>
                              <p:cond delay="0"/>
                            </p:stCondLst>
                            <p:childTnLst>
                              <p:par>
                                <p:cTn id="35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1" fill="hold">
                      <p:stCondLst>
                        <p:cond delay="indefinite"/>
                      </p:stCondLst>
                      <p:childTnLst>
                        <p:par>
                          <p:cTn id="362" fill="hold">
                            <p:stCondLst>
                              <p:cond delay="0"/>
                            </p:stCondLst>
                            <p:childTnLst>
                              <p:par>
                                <p:cTn id="36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Título 1"/>
          <p:cNvSpPr/>
          <p:nvPr/>
        </p:nvSpPr>
        <p:spPr>
          <a:xfrm>
            <a:off x="381960" y="366840"/>
            <a:ext cx="8085240" cy="769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algn="ctr" defTabSz="914400">
              <a:lnSpc>
                <a:spcPct val="100000"/>
              </a:lnSpc>
              <a:spcAft>
                <a:spcPts val="799"/>
              </a:spcAft>
            </a:pPr>
            <a:r>
              <a:rPr b="1" lang="pt-BR" sz="4000" spc="-1" strike="noStrike">
                <a:solidFill>
                  <a:srgbClr val="002060"/>
                </a:solidFill>
                <a:latin typeface="Calibri"/>
              </a:rPr>
              <a:t>Criação de índices</a:t>
            </a:r>
            <a:endParaRPr b="0" lang="pt-BR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1" name="Retângulo 6"/>
          <p:cNvSpPr/>
          <p:nvPr/>
        </p:nvSpPr>
        <p:spPr>
          <a:xfrm>
            <a:off x="936720" y="3718800"/>
            <a:ext cx="5208120" cy="539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3200400" defTabSz="914400">
              <a:lnSpc>
                <a:spcPct val="100000"/>
              </a:lnSpc>
            </a:pPr>
            <a:endParaRPr b="0" lang="pt-BR" sz="2200" spc="-1" strike="noStrike">
              <a:solidFill>
                <a:srgbClr val="000000"/>
              </a:solidFill>
              <a:latin typeface="Arial"/>
            </a:endParaRPr>
          </a:p>
          <a:p>
            <a:pPr marL="3200400" defTabSz="914400">
              <a:lnSpc>
                <a:spcPct val="100000"/>
              </a:lnSpc>
            </a:pPr>
            <a:endParaRPr b="0" lang="pt-BR" sz="3000" spc="-1" strike="noStrike">
              <a:solidFill>
                <a:srgbClr val="000000"/>
              </a:solidFill>
              <a:latin typeface="Arial"/>
            </a:endParaRPr>
          </a:p>
          <a:p>
            <a:pPr marL="3200400" defTabSz="914400">
              <a:lnSpc>
                <a:spcPct val="100000"/>
              </a:lnSpc>
            </a:pPr>
            <a:r>
              <a:rPr b="0" lang="pt-BR" sz="3000" spc="-1" strike="noStrike">
                <a:solidFill>
                  <a:srgbClr val="292a76"/>
                </a:solidFill>
                <a:latin typeface="Segoe UI"/>
              </a:rPr>
              <a:t>“</a:t>
            </a:r>
            <a:r>
              <a:rPr b="0" lang="pt-BR" sz="3000" spc="-1" strike="noStrike">
                <a:solidFill>
                  <a:srgbClr val="292a76"/>
                </a:solidFill>
                <a:latin typeface="Segoe UI"/>
              </a:rPr>
              <a:t>Quando o cliente diz que já otimizou o banco com a criação de alguns índices.”</a:t>
            </a:r>
            <a:endParaRPr b="0" lang="pt-BR" sz="3000" spc="-1" strike="noStrike">
              <a:solidFill>
                <a:srgbClr val="000000"/>
              </a:solidFill>
              <a:latin typeface="Arial"/>
            </a:endParaRPr>
          </a:p>
          <a:p>
            <a:pPr marL="3200400" defTabSz="914400">
              <a:lnSpc>
                <a:spcPct val="100000"/>
              </a:lnSpc>
            </a:pPr>
            <a:endParaRPr b="0" lang="pt-BR" sz="2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82" name="Imagem 8" descr=""/>
          <p:cNvPicPr/>
          <p:nvPr/>
        </p:nvPicPr>
        <p:blipFill>
          <a:blip r:embed="rId1"/>
          <a:stretch/>
        </p:blipFill>
        <p:spPr>
          <a:xfrm>
            <a:off x="816840" y="1137240"/>
            <a:ext cx="5519160" cy="3133440"/>
          </a:xfrm>
          <a:prstGeom prst="rect">
            <a:avLst/>
          </a:prstGeom>
          <a:ln cap="sq" w="88900">
            <a:solidFill>
              <a:srgbClr val="ffffff"/>
            </a:solidFill>
            <a:miter/>
          </a:ln>
          <a:effectLst>
            <a:outerShdw algn="tl" blurRad="55080" dir="5400000" dist="18000" rotWithShape="0">
              <a:srgbClr val="000000">
                <a:alpha val="40000"/>
              </a:srgbClr>
            </a:outerShdw>
          </a:effectLst>
          <a:scene3d>
            <a:camera prst="orthographicFront"/>
            <a:lightRig dir="t" rig="twoP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83" name="Picture 2" descr="When sp_Blitz warns about over 3,000 triggers in the database I just inherited"/>
          <p:cNvPicPr/>
          <p:nvPr/>
        </p:nvPicPr>
        <p:blipFill>
          <a:blip r:embed="rId2"/>
          <a:stretch/>
        </p:blipFill>
        <p:spPr>
          <a:xfrm>
            <a:off x="6571080" y="3313440"/>
            <a:ext cx="5298840" cy="2980080"/>
          </a:xfrm>
          <a:prstGeom prst="rect">
            <a:avLst/>
          </a:prstGeom>
          <a:ln w="0">
            <a:noFill/>
          </a:ln>
        </p:spPr>
      </p:pic>
      <p:sp>
        <p:nvSpPr>
          <p:cNvPr id="184" name="PlaceHolder 1"/>
          <p:cNvSpPr>
            <a:spLocks noGrp="1"/>
          </p:cNvSpPr>
          <p:nvPr>
            <p:ph type="sldNum" idx="34"/>
          </p:nvPr>
        </p:nvSpPr>
        <p:spPr>
          <a:xfrm>
            <a:off x="10476720" y="6602400"/>
            <a:ext cx="1713960" cy="254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1" lang="pt-BR" sz="1400" spc="-1" strike="noStrike">
                <a:solidFill>
                  <a:schemeClr val="lt1"/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C8F561CC-A23C-42F1-BEC5-0F2B3BA1B28B}" type="slidenum">
              <a:rPr b="1" lang="pt-BR" sz="1400" spc="-1" strike="noStrike">
                <a:solidFill>
                  <a:schemeClr val="lt1"/>
                </a:solidFill>
                <a:latin typeface="Calibri"/>
              </a:rPr>
              <a:t>25</a:t>
            </a:fld>
            <a:r>
              <a:rPr b="1" lang="pt-BR" sz="1400" spc="-1" strike="noStrike">
                <a:solidFill>
                  <a:schemeClr val="lt1"/>
                </a:solidFill>
                <a:latin typeface="Calibri"/>
              </a:rPr>
              <a:t> de 56</a:t>
            </a:r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65" dur="indefinite" restart="never" nodeType="tmRoot">
          <p:childTnLst>
            <p:seq>
              <p:cTn id="366" dur="indefinite" nodeType="mainSeq">
                <p:childTnLst>
                  <p:par>
                    <p:cTn id="367" fill="hold">
                      <p:stCondLst>
                        <p:cond delay="indefinite"/>
                      </p:stCondLst>
                      <p:childTnLst>
                        <p:par>
                          <p:cTn id="368" fill="hold">
                            <p:stCondLst>
                              <p:cond delay="0"/>
                            </p:stCondLst>
                            <p:childTnLst>
                              <p:par>
                                <p:cTn id="36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CaixaDeTexto 3"/>
          <p:cNvSpPr/>
          <p:nvPr/>
        </p:nvSpPr>
        <p:spPr>
          <a:xfrm>
            <a:off x="1183680" y="3575160"/>
            <a:ext cx="6553440" cy="1643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pt-BR" sz="3400" spc="-1" strike="noStrike">
                <a:solidFill>
                  <a:schemeClr val="lt1"/>
                </a:solidFill>
                <a:latin typeface="Calibri"/>
              </a:rPr>
              <a:t>Tarefas do dia a dia de um DBA</a:t>
            </a:r>
            <a:endParaRPr b="0" lang="pt-BR" sz="34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pt-BR" sz="3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6" name="CaixaDeTexto 7"/>
          <p:cNvSpPr/>
          <p:nvPr/>
        </p:nvSpPr>
        <p:spPr>
          <a:xfrm>
            <a:off x="795240" y="1300680"/>
            <a:ext cx="11265840" cy="5347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pt-BR" sz="2400" spc="-1" strike="noStrike">
                <a:solidFill>
                  <a:srgbClr val="008000"/>
                </a:solidFill>
                <a:latin typeface="Consolas"/>
              </a:rPr>
              <a:t>--INDICE CLUSTERED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pt-BR" sz="2400" spc="-1" strike="noStrike">
                <a:solidFill>
                  <a:srgbClr val="0000ff"/>
                </a:solidFill>
                <a:latin typeface="Consolas"/>
              </a:rPr>
              <a:t>create</a:t>
            </a:r>
            <a:r>
              <a:rPr b="0" lang="pt-BR" sz="2400" spc="-1" strike="noStrike">
                <a:solidFill>
                  <a:srgbClr val="000000"/>
                </a:solidFill>
                <a:latin typeface="Consolas"/>
              </a:rPr>
              <a:t> </a:t>
            </a:r>
            <a:r>
              <a:rPr b="0" lang="pt-BR" sz="2400" spc="-1" strike="noStrike">
                <a:solidFill>
                  <a:srgbClr val="0000ff"/>
                </a:solidFill>
                <a:latin typeface="Consolas"/>
              </a:rPr>
              <a:t>clustered</a:t>
            </a:r>
            <a:r>
              <a:rPr b="0" lang="pt-BR" sz="2400" spc="-1" strike="noStrike">
                <a:solidFill>
                  <a:srgbClr val="000000"/>
                </a:solidFill>
                <a:latin typeface="Consolas"/>
              </a:rPr>
              <a:t> </a:t>
            </a:r>
            <a:r>
              <a:rPr b="0" lang="pt-BR" sz="2400" spc="-1" strike="noStrike">
                <a:solidFill>
                  <a:srgbClr val="0000ff"/>
                </a:solidFill>
                <a:latin typeface="Consolas"/>
              </a:rPr>
              <a:t>index</a:t>
            </a:r>
            <a:r>
              <a:rPr b="0" lang="pt-BR" sz="2400" spc="-1" strike="noStrike">
                <a:solidFill>
                  <a:srgbClr val="000000"/>
                </a:solidFill>
                <a:latin typeface="Consolas"/>
              </a:rPr>
              <a:t> </a:t>
            </a:r>
            <a:r>
              <a:rPr b="0" lang="pt-BR" sz="2400" spc="-1" strike="noStrike">
                <a:solidFill>
                  <a:srgbClr val="008080"/>
                </a:solidFill>
                <a:latin typeface="Consolas"/>
              </a:rPr>
              <a:t>SK01_TestesIndices</a:t>
            </a:r>
            <a:r>
              <a:rPr b="0" lang="pt-BR" sz="2400" spc="-1" strike="noStrike">
                <a:solidFill>
                  <a:srgbClr val="000000"/>
                </a:solidFill>
                <a:latin typeface="Consolas"/>
              </a:rPr>
              <a:t> </a:t>
            </a:r>
            <a:r>
              <a:rPr b="0" lang="pt-BR" sz="2400" spc="-1" strike="noStrike">
                <a:solidFill>
                  <a:srgbClr val="0000ff"/>
                </a:solidFill>
                <a:latin typeface="Consolas"/>
              </a:rPr>
              <a:t>on</a:t>
            </a:r>
            <a:r>
              <a:rPr b="0" lang="pt-BR" sz="2400" spc="-1" strike="noStrike">
                <a:solidFill>
                  <a:srgbClr val="000000"/>
                </a:solidFill>
                <a:latin typeface="Consolas"/>
              </a:rPr>
              <a:t> </a:t>
            </a:r>
            <a:r>
              <a:rPr b="0" lang="pt-BR" sz="2400" spc="-1" strike="noStrike">
                <a:solidFill>
                  <a:srgbClr val="008080"/>
                </a:solidFill>
                <a:latin typeface="Consolas"/>
              </a:rPr>
              <a:t>TestesIndices</a:t>
            </a:r>
            <a:r>
              <a:rPr b="0" lang="pt-BR" sz="2400" spc="-1" strike="noStrike">
                <a:solidFill>
                  <a:srgbClr val="808080"/>
                </a:solidFill>
                <a:latin typeface="Consolas"/>
              </a:rPr>
              <a:t>(</a:t>
            </a:r>
            <a:r>
              <a:rPr b="0" lang="pt-BR" sz="2400" spc="-1" strike="noStrike">
                <a:solidFill>
                  <a:srgbClr val="008080"/>
                </a:solidFill>
                <a:latin typeface="Consolas"/>
              </a:rPr>
              <a:t>Cod</a:t>
            </a:r>
            <a:r>
              <a:rPr b="0" lang="pt-BR" sz="2400" spc="-1" strike="noStrike">
                <a:solidFill>
                  <a:srgbClr val="808080"/>
                </a:solidFill>
                <a:latin typeface="Consolas"/>
              </a:rPr>
              <a:t>)</a:t>
            </a:r>
            <a:r>
              <a:rPr b="0" lang="pt-BR" sz="2400" spc="-1" strike="noStrike">
                <a:solidFill>
                  <a:srgbClr val="000000"/>
                </a:solidFill>
                <a:latin typeface="Consolas"/>
              </a:rPr>
              <a:t> </a:t>
            </a:r>
            <a:r>
              <a:rPr b="0" lang="pt-BR" sz="2400" spc="-1" strike="noStrike">
                <a:solidFill>
                  <a:srgbClr val="0000ff"/>
                </a:solidFill>
                <a:latin typeface="Consolas"/>
              </a:rPr>
              <a:t>with</a:t>
            </a:r>
            <a:r>
              <a:rPr b="0" lang="pt-BR" sz="2400" spc="-1" strike="noStrike">
                <a:solidFill>
                  <a:srgbClr val="808080"/>
                </a:solidFill>
                <a:latin typeface="Consolas"/>
              </a:rPr>
              <a:t>(</a:t>
            </a:r>
            <a:r>
              <a:rPr b="0" lang="pt-BR" sz="2400" spc="-1" strike="noStrike">
                <a:solidFill>
                  <a:srgbClr val="0000ff"/>
                </a:solidFill>
                <a:latin typeface="Consolas"/>
              </a:rPr>
              <a:t>FILLFACTOR</a:t>
            </a:r>
            <a:r>
              <a:rPr b="0" lang="pt-BR" sz="2400" spc="-1" strike="noStrike">
                <a:solidFill>
                  <a:srgbClr val="808080"/>
                </a:solidFill>
                <a:latin typeface="Consolas"/>
              </a:rPr>
              <a:t>=</a:t>
            </a:r>
            <a:r>
              <a:rPr b="0" lang="pt-BR" sz="2400" spc="-1" strike="noStrike">
                <a:solidFill>
                  <a:srgbClr val="000000"/>
                </a:solidFill>
                <a:latin typeface="Consolas"/>
              </a:rPr>
              <a:t>95</a:t>
            </a:r>
            <a:r>
              <a:rPr b="0" lang="pt-BR" sz="2400" spc="-1" strike="noStrike">
                <a:solidFill>
                  <a:srgbClr val="808080"/>
                </a:solidFill>
                <a:latin typeface="Consolas"/>
              </a:rPr>
              <a:t>)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pt-BR" sz="2400" spc="-1" strike="noStrike">
                <a:solidFill>
                  <a:srgbClr val="008000"/>
                </a:solidFill>
                <a:latin typeface="Consolas"/>
              </a:rPr>
              <a:t>--INDICE NONCLUSTERED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en-US" sz="2400" spc="-1" strike="noStrike">
                <a:solidFill>
                  <a:srgbClr val="0000ff"/>
                </a:solidFill>
                <a:latin typeface="Consolas"/>
              </a:rPr>
              <a:t>create</a:t>
            </a:r>
            <a:r>
              <a:rPr b="0" lang="en-US" sz="2400" spc="-1" strike="noStrike">
                <a:solidFill>
                  <a:srgbClr val="000000"/>
                </a:solidFill>
                <a:latin typeface="Consolas"/>
              </a:rPr>
              <a:t> </a:t>
            </a:r>
            <a:r>
              <a:rPr b="0" lang="en-US" sz="2400" spc="-1" strike="noStrike">
                <a:solidFill>
                  <a:srgbClr val="0000ff"/>
                </a:solidFill>
                <a:latin typeface="Consolas"/>
              </a:rPr>
              <a:t>nonclustered</a:t>
            </a:r>
            <a:r>
              <a:rPr b="0" lang="en-US" sz="2400" spc="-1" strike="noStrike">
                <a:solidFill>
                  <a:srgbClr val="000000"/>
                </a:solidFill>
                <a:latin typeface="Consolas"/>
              </a:rPr>
              <a:t> </a:t>
            </a:r>
            <a:r>
              <a:rPr b="0" lang="en-US" sz="2400" spc="-1" strike="noStrike">
                <a:solidFill>
                  <a:srgbClr val="0000ff"/>
                </a:solidFill>
                <a:latin typeface="Consolas"/>
              </a:rPr>
              <a:t>index</a:t>
            </a:r>
            <a:r>
              <a:rPr b="0" lang="en-US" sz="2400" spc="-1" strike="noStrike">
                <a:solidFill>
                  <a:srgbClr val="000000"/>
                </a:solidFill>
                <a:latin typeface="Consolas"/>
              </a:rPr>
              <a:t> </a:t>
            </a:r>
            <a:r>
              <a:rPr b="0" lang="en-US" sz="2400" spc="-1" strike="noStrike">
                <a:solidFill>
                  <a:srgbClr val="008080"/>
                </a:solidFill>
                <a:latin typeface="Consolas"/>
              </a:rPr>
              <a:t>SK02_TestesIndices</a:t>
            </a:r>
            <a:r>
              <a:rPr b="0" lang="en-US" sz="2400" spc="-1" strike="noStrike">
                <a:solidFill>
                  <a:srgbClr val="000000"/>
                </a:solidFill>
                <a:latin typeface="Consolas"/>
              </a:rPr>
              <a:t> </a:t>
            </a:r>
            <a:r>
              <a:rPr b="0" lang="en-US" sz="2400" spc="-1" strike="noStrike">
                <a:solidFill>
                  <a:srgbClr val="0000ff"/>
                </a:solidFill>
                <a:latin typeface="Consolas"/>
              </a:rPr>
              <a:t>on</a:t>
            </a:r>
            <a:r>
              <a:rPr b="0" lang="en-US" sz="2400" spc="-1" strike="noStrike">
                <a:solidFill>
                  <a:srgbClr val="000000"/>
                </a:solidFill>
                <a:latin typeface="Consolas"/>
              </a:rPr>
              <a:t> </a:t>
            </a:r>
            <a:r>
              <a:rPr b="0" lang="en-US" sz="2400" spc="-1" strike="noStrike">
                <a:solidFill>
                  <a:srgbClr val="008080"/>
                </a:solidFill>
                <a:latin typeface="Consolas"/>
              </a:rPr>
              <a:t>TestesIndices</a:t>
            </a:r>
            <a:r>
              <a:rPr b="0" lang="en-US" sz="2400" spc="-1" strike="noStrike">
                <a:solidFill>
                  <a:srgbClr val="808080"/>
                </a:solidFill>
                <a:latin typeface="Consolas"/>
              </a:rPr>
              <a:t>(</a:t>
            </a:r>
            <a:r>
              <a:rPr b="0" lang="en-US" sz="2400" spc="-1" strike="noStrike">
                <a:solidFill>
                  <a:srgbClr val="008080"/>
                </a:solidFill>
                <a:latin typeface="Consolas"/>
              </a:rPr>
              <a:t>Data</a:t>
            </a:r>
            <a:r>
              <a:rPr b="0" lang="en-US" sz="2400" spc="-1" strike="noStrike">
                <a:solidFill>
                  <a:srgbClr val="808080"/>
                </a:solidFill>
                <a:latin typeface="Consolas"/>
              </a:rPr>
              <a:t>)</a:t>
            </a:r>
            <a:r>
              <a:rPr b="0" lang="en-US" sz="2400" spc="-1" strike="noStrike">
                <a:solidFill>
                  <a:srgbClr val="000000"/>
                </a:solidFill>
                <a:latin typeface="Consolas"/>
              </a:rPr>
              <a:t> </a:t>
            </a:r>
            <a:r>
              <a:rPr b="0" lang="en-US" sz="2400" spc="-1" strike="noStrike">
                <a:solidFill>
                  <a:srgbClr val="0000ff"/>
                </a:solidFill>
                <a:latin typeface="Consolas"/>
              </a:rPr>
              <a:t>INCLUDE</a:t>
            </a:r>
            <a:r>
              <a:rPr b="0" lang="en-US" sz="2400" spc="-1" strike="noStrike">
                <a:solidFill>
                  <a:srgbClr val="808080"/>
                </a:solidFill>
                <a:latin typeface="Consolas"/>
              </a:rPr>
              <a:t>(</a:t>
            </a:r>
            <a:r>
              <a:rPr b="0" lang="en-US" sz="2400" spc="-1" strike="noStrike">
                <a:solidFill>
                  <a:srgbClr val="008080"/>
                </a:solidFill>
                <a:latin typeface="Consolas"/>
              </a:rPr>
              <a:t>Descricao</a:t>
            </a:r>
            <a:r>
              <a:rPr b="0" lang="en-US" sz="2400" spc="-1" strike="noStrike">
                <a:solidFill>
                  <a:srgbClr val="808080"/>
                </a:solidFill>
                <a:latin typeface="Consolas"/>
              </a:rPr>
              <a:t>)</a:t>
            </a:r>
            <a:r>
              <a:rPr b="0" lang="en-US" sz="2400" spc="-1" strike="noStrike">
                <a:solidFill>
                  <a:srgbClr val="000000"/>
                </a:solidFill>
                <a:latin typeface="Consolas"/>
              </a:rPr>
              <a:t> </a:t>
            </a:r>
            <a:r>
              <a:rPr b="0" lang="en-US" sz="2400" spc="-1" strike="noStrike">
                <a:solidFill>
                  <a:srgbClr val="0000ff"/>
                </a:solidFill>
                <a:latin typeface="Consolas"/>
              </a:rPr>
              <a:t>with</a:t>
            </a:r>
            <a:r>
              <a:rPr b="0" lang="en-US" sz="2400" spc="-1" strike="noStrike">
                <a:solidFill>
                  <a:srgbClr val="808080"/>
                </a:solidFill>
                <a:latin typeface="Consolas"/>
              </a:rPr>
              <a:t>(</a:t>
            </a:r>
            <a:r>
              <a:rPr b="0" lang="en-US" sz="2400" spc="-1" strike="noStrike">
                <a:solidFill>
                  <a:srgbClr val="0000ff"/>
                </a:solidFill>
                <a:latin typeface="Consolas"/>
              </a:rPr>
              <a:t>FILLFACTOR</a:t>
            </a:r>
            <a:r>
              <a:rPr b="0" lang="en-US" sz="2400" spc="-1" strike="noStrike">
                <a:solidFill>
                  <a:srgbClr val="808080"/>
                </a:solidFill>
                <a:latin typeface="Consolas"/>
              </a:rPr>
              <a:t>=</a:t>
            </a:r>
            <a:r>
              <a:rPr b="0" lang="en-US" sz="2400" spc="-1" strike="noStrike">
                <a:solidFill>
                  <a:srgbClr val="000000"/>
                </a:solidFill>
                <a:latin typeface="Consolas"/>
              </a:rPr>
              <a:t>90</a:t>
            </a:r>
            <a:r>
              <a:rPr b="0" lang="en-US" sz="2400" spc="-1" strike="noStrike">
                <a:solidFill>
                  <a:srgbClr val="808080"/>
                </a:solidFill>
                <a:latin typeface="Consolas"/>
              </a:rPr>
              <a:t>)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1" lang="pt-BR" sz="2400" spc="-1" strike="noStrike" u="sng">
                <a:solidFill>
                  <a:srgbClr val="002060"/>
                </a:solidFill>
                <a:uFillTx/>
                <a:latin typeface="Calibri"/>
              </a:rPr>
              <a:t>INCLUDE:</a:t>
            </a:r>
            <a:r>
              <a:rPr b="1" lang="pt-BR" sz="2400" spc="-1" strike="noStrike">
                <a:solidFill>
                  <a:srgbClr val="002060"/>
                </a:solidFill>
                <a:latin typeface="Calibri"/>
              </a:rPr>
              <a:t> </a:t>
            </a:r>
            <a:r>
              <a:rPr b="0" lang="pt-BR" sz="2400" spc="-1" strike="noStrike">
                <a:solidFill>
                  <a:srgbClr val="002060"/>
                </a:solidFill>
                <a:latin typeface="Calibri"/>
              </a:rPr>
              <a:t> Inclui as colunas apenas no Leaf Level do índice, deixando os outros níveis menores. É utilizado para que não seja necessário acessar o índice clustered para pegar uma coluna utilizada na query (covered index).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pt-BR" sz="9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1" lang="pt-BR" sz="2400" spc="-1" strike="noStrike" u="sng">
                <a:solidFill>
                  <a:srgbClr val="002060"/>
                </a:solidFill>
                <a:uFillTx/>
                <a:latin typeface="Calibri"/>
              </a:rPr>
              <a:t>FILLFACTOR:</a:t>
            </a:r>
            <a:r>
              <a:rPr b="1" lang="pt-BR" sz="2400" spc="-1" strike="noStrike">
                <a:solidFill>
                  <a:srgbClr val="002060"/>
                </a:solidFill>
                <a:latin typeface="Calibri"/>
              </a:rPr>
              <a:t> </a:t>
            </a:r>
            <a:r>
              <a:rPr b="0" lang="pt-BR" sz="2400" spc="-1" strike="noStrike">
                <a:solidFill>
                  <a:srgbClr val="002060"/>
                </a:solidFill>
                <a:latin typeface="Calibri"/>
              </a:rPr>
              <a:t>Especifica o percentual de preenchimento das páginas dos índices. O Default do SQL Server é criar o FILLFACTOR com o valor 0, que na verdade é igual a 100%!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7" name="Título 1"/>
          <p:cNvSpPr/>
          <p:nvPr/>
        </p:nvSpPr>
        <p:spPr>
          <a:xfrm>
            <a:off x="381960" y="366840"/>
            <a:ext cx="8085240" cy="769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96666"/>
          </a:bodyPr>
          <a:p>
            <a:pPr algn="ctr" defTabSz="914400">
              <a:lnSpc>
                <a:spcPct val="100000"/>
              </a:lnSpc>
              <a:spcAft>
                <a:spcPts val="799"/>
              </a:spcAft>
            </a:pPr>
            <a:r>
              <a:rPr b="1" lang="pt-BR" sz="4000" spc="-1" strike="noStrike">
                <a:solidFill>
                  <a:srgbClr val="002060"/>
                </a:solidFill>
                <a:latin typeface="Calibri"/>
              </a:rPr>
              <a:t>Sintaxe da Criação de um Índice</a:t>
            </a:r>
            <a:endParaRPr b="0" lang="pt-BR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8" name="PlaceHolder 1"/>
          <p:cNvSpPr>
            <a:spLocks noGrp="1"/>
          </p:cNvSpPr>
          <p:nvPr>
            <p:ph type="sldNum" idx="35"/>
          </p:nvPr>
        </p:nvSpPr>
        <p:spPr>
          <a:xfrm>
            <a:off x="10476720" y="6602400"/>
            <a:ext cx="1713960" cy="254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1" lang="pt-BR" sz="1400" spc="-1" strike="noStrike">
                <a:solidFill>
                  <a:schemeClr val="lt1"/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7F945520-F83C-425D-B8C5-2E1DFFF02961}" type="slidenum">
              <a:rPr b="1" lang="pt-BR" sz="1400" spc="-1" strike="noStrike">
                <a:solidFill>
                  <a:schemeClr val="lt1"/>
                </a:solidFill>
                <a:latin typeface="Calibri"/>
              </a:rPr>
              <a:t>26</a:t>
            </a:fld>
            <a:r>
              <a:rPr b="1" lang="pt-BR" sz="1400" spc="-1" strike="noStrike">
                <a:solidFill>
                  <a:schemeClr val="lt1"/>
                </a:solidFill>
                <a:latin typeface="Calibri"/>
              </a:rPr>
              <a:t> de 56</a:t>
            </a:r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71" dur="indefinite" restart="never" nodeType="tmRoot">
          <p:childTnLst>
            <p:seq>
              <p:cTn id="372" dur="indefinite" nodeType="mainSeq">
                <p:childTnLst>
                  <p:par>
                    <p:cTn id="373" fill="hold">
                      <p:stCondLst>
                        <p:cond delay="indefinite"/>
                      </p:stCondLst>
                      <p:childTnLst>
                        <p:par>
                          <p:cTn id="374" fill="hold">
                            <p:stCondLst>
                              <p:cond delay="0"/>
                            </p:stCondLst>
                            <p:childTnLst>
                              <p:par>
                                <p:cTn id="37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9" fill="hold">
                      <p:stCondLst>
                        <p:cond delay="indefinite"/>
                      </p:stCondLst>
                      <p:childTnLst>
                        <p:par>
                          <p:cTn id="380" fill="hold">
                            <p:stCondLst>
                              <p:cond delay="0"/>
                            </p:stCondLst>
                            <p:childTnLst>
                              <p:par>
                                <p:cTn id="38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5" fill="hold">
                      <p:stCondLst>
                        <p:cond delay="indefinite"/>
                      </p:stCondLst>
                      <p:childTnLst>
                        <p:par>
                          <p:cTn id="386" fill="hold">
                            <p:stCondLst>
                              <p:cond delay="0"/>
                            </p:stCondLst>
                            <p:childTnLst>
                              <p:par>
                                <p:cTn id="38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9" fill="hold">
                      <p:stCondLst>
                        <p:cond delay="indefinite"/>
                      </p:stCondLst>
                      <p:childTnLst>
                        <p:par>
                          <p:cTn id="390" fill="hold">
                            <p:stCondLst>
                              <p:cond delay="0"/>
                            </p:stCondLst>
                            <p:childTnLst>
                              <p:par>
                                <p:cTn id="39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CaixaDeTexto 7"/>
          <p:cNvSpPr/>
          <p:nvPr/>
        </p:nvSpPr>
        <p:spPr>
          <a:xfrm>
            <a:off x="795240" y="1300680"/>
            <a:ext cx="11265840" cy="228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16000" indent="-216000" defTabSz="914400">
              <a:lnSpc>
                <a:spcPct val="100000"/>
              </a:lnSpc>
              <a:buClr>
                <a:srgbClr val="002060"/>
              </a:buClr>
              <a:buFont typeface="Arial"/>
              <a:buChar char="•"/>
            </a:pPr>
            <a:r>
              <a:rPr b="0" lang="pt-BR" sz="2400" spc="-1" strike="noStrike">
                <a:solidFill>
                  <a:srgbClr val="002060"/>
                </a:solidFill>
                <a:latin typeface="Calibri"/>
              </a:rPr>
              <a:t> </a:t>
            </a:r>
            <a:r>
              <a:rPr b="0" lang="pt-BR" sz="2400" spc="-1" strike="noStrike">
                <a:solidFill>
                  <a:srgbClr val="002060"/>
                </a:solidFill>
                <a:latin typeface="Calibri"/>
              </a:rPr>
              <a:t>A medida que dados são inseridos na página dos índices, quando uma página atinge 100% de utilização é necessário inserir mais uma linha nessa página, o SQL divide essa página em duas ficando 50% dos dados para cada página e isso é o que chamamos de PAGE SPLIT. Com o Page Split, a alocação de novas páginas, a exclusão de outras, os índices vão se fragmentando.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0" name="Título 1"/>
          <p:cNvSpPr/>
          <p:nvPr/>
        </p:nvSpPr>
        <p:spPr>
          <a:xfrm>
            <a:off x="381960" y="366840"/>
            <a:ext cx="8085240" cy="769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algn="ctr" defTabSz="914400">
              <a:lnSpc>
                <a:spcPct val="100000"/>
              </a:lnSpc>
              <a:spcAft>
                <a:spcPts val="799"/>
              </a:spcAft>
            </a:pPr>
            <a:r>
              <a:rPr b="1" lang="pt-BR" sz="4000" spc="-1" strike="noStrike">
                <a:solidFill>
                  <a:srgbClr val="002060"/>
                </a:solidFill>
                <a:latin typeface="Calibri"/>
              </a:rPr>
              <a:t>Page Split</a:t>
            </a:r>
            <a:endParaRPr b="0" lang="pt-BR" sz="4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91" name="Imagem 5" descr=""/>
          <p:cNvPicPr/>
          <p:nvPr/>
        </p:nvPicPr>
        <p:blipFill>
          <a:blip r:embed="rId1"/>
          <a:stretch/>
        </p:blipFill>
        <p:spPr>
          <a:xfrm>
            <a:off x="1375200" y="3600000"/>
            <a:ext cx="9604800" cy="2880000"/>
          </a:xfrm>
          <a:prstGeom prst="rect">
            <a:avLst/>
          </a:prstGeom>
          <a:ln w="0">
            <a:noFill/>
          </a:ln>
        </p:spPr>
      </p:pic>
      <p:sp>
        <p:nvSpPr>
          <p:cNvPr id="192" name="PlaceHolder 1"/>
          <p:cNvSpPr>
            <a:spLocks noGrp="1"/>
          </p:cNvSpPr>
          <p:nvPr>
            <p:ph type="sldNum" idx="36"/>
          </p:nvPr>
        </p:nvSpPr>
        <p:spPr>
          <a:xfrm>
            <a:off x="10476720" y="6602400"/>
            <a:ext cx="1713960" cy="254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1" lang="pt-BR" sz="1400" spc="-1" strike="noStrike">
                <a:solidFill>
                  <a:schemeClr val="lt1"/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ECFDDC5F-FD62-470F-B0C7-47BE3F37F004}" type="slidenum">
              <a:rPr b="1" lang="pt-BR" sz="1400" spc="-1" strike="noStrike">
                <a:solidFill>
                  <a:schemeClr val="lt1"/>
                </a:solidFill>
                <a:latin typeface="Calibri"/>
              </a:rPr>
              <a:t>27</a:t>
            </a:fld>
            <a:r>
              <a:rPr b="1" lang="pt-BR" sz="1400" spc="-1" strike="noStrike">
                <a:solidFill>
                  <a:schemeClr val="lt1"/>
                </a:solidFill>
                <a:latin typeface="Calibri"/>
              </a:rPr>
              <a:t> de 56</a:t>
            </a:r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93" dur="indefinite" restart="never" nodeType="tmRoot">
          <p:childTnLst>
            <p:seq>
              <p:cTn id="394" dur="indefinite" nodeType="mainSeq">
                <p:childTnLst>
                  <p:par>
                    <p:cTn id="395" fill="hold">
                      <p:stCondLst>
                        <p:cond delay="indefinite"/>
                      </p:stCondLst>
                      <p:childTnLst>
                        <p:par>
                          <p:cTn id="396" fill="hold">
                            <p:stCondLst>
                              <p:cond delay="0"/>
                            </p:stCondLst>
                            <p:childTnLst>
                              <p:par>
                                <p:cTn id="39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9" fill="hold">
                      <p:stCondLst>
                        <p:cond delay="indefinite"/>
                      </p:stCondLst>
                      <p:childTnLst>
                        <p:par>
                          <p:cTn id="400" fill="hold">
                            <p:stCondLst>
                              <p:cond delay="0"/>
                            </p:stCondLst>
                            <p:childTnLst>
                              <p:par>
                                <p:cTn id="40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CaixaDeTexto 3"/>
          <p:cNvSpPr/>
          <p:nvPr/>
        </p:nvSpPr>
        <p:spPr>
          <a:xfrm>
            <a:off x="1183680" y="3575160"/>
            <a:ext cx="6553440" cy="1643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pt-BR" sz="3400" spc="-1" strike="noStrike">
                <a:solidFill>
                  <a:schemeClr val="lt1"/>
                </a:solidFill>
                <a:latin typeface="Calibri"/>
              </a:rPr>
              <a:t>Tarefas do dia a dia de um DBA</a:t>
            </a:r>
            <a:endParaRPr b="0" lang="pt-BR" sz="34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pt-BR" sz="3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4" name="CaixaDeTexto 7"/>
          <p:cNvSpPr/>
          <p:nvPr/>
        </p:nvSpPr>
        <p:spPr>
          <a:xfrm>
            <a:off x="795240" y="1300680"/>
            <a:ext cx="11265840" cy="3107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endParaRPr b="0" lang="pt-BR" sz="6600" spc="-1" strike="noStrike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endParaRPr b="0" lang="pt-BR" sz="6600" spc="-1" strike="noStrike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r>
              <a:rPr b="1" lang="pt-BR" sz="6600" spc="-1" strike="noStrike">
                <a:solidFill>
                  <a:srgbClr val="002060"/>
                </a:solidFill>
                <a:latin typeface="Calibri"/>
              </a:rPr>
              <a:t>DEMO</a:t>
            </a:r>
            <a:endParaRPr b="0" lang="pt-BR" sz="6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5" name="Título 1"/>
          <p:cNvSpPr/>
          <p:nvPr/>
        </p:nvSpPr>
        <p:spPr>
          <a:xfrm>
            <a:off x="381960" y="206640"/>
            <a:ext cx="8085240" cy="109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1" lang="pt-BR" sz="4000" spc="-1" strike="noStrike">
                <a:solidFill>
                  <a:srgbClr val="002060"/>
                </a:solidFill>
                <a:latin typeface="Calibri"/>
              </a:rPr>
              <a:t>Índices</a:t>
            </a:r>
            <a:endParaRPr b="0" lang="pt-BR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6" name="PlaceHolder 1"/>
          <p:cNvSpPr>
            <a:spLocks noGrp="1"/>
          </p:cNvSpPr>
          <p:nvPr>
            <p:ph type="sldNum" idx="37"/>
          </p:nvPr>
        </p:nvSpPr>
        <p:spPr>
          <a:xfrm>
            <a:off x="10476720" y="6602400"/>
            <a:ext cx="1713960" cy="254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1" lang="pt-BR" sz="1400" spc="-1" strike="noStrike">
                <a:solidFill>
                  <a:schemeClr val="lt1"/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B11BB780-8BCE-4690-BC19-25FC61576647}" type="slidenum">
              <a:rPr b="1" lang="pt-BR" sz="1400" spc="-1" strike="noStrike">
                <a:solidFill>
                  <a:schemeClr val="lt1"/>
                </a:solidFill>
                <a:latin typeface="Calibri"/>
              </a:rPr>
              <a:t>27</a:t>
            </a:fld>
            <a:r>
              <a:rPr b="1" lang="pt-BR" sz="1400" spc="-1" strike="noStrike">
                <a:solidFill>
                  <a:schemeClr val="lt1"/>
                </a:solidFill>
                <a:latin typeface="Calibri"/>
              </a:rPr>
              <a:t> de 56</a:t>
            </a:r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Título 1"/>
          <p:cNvSpPr/>
          <p:nvPr/>
        </p:nvSpPr>
        <p:spPr>
          <a:xfrm>
            <a:off x="381960" y="366840"/>
            <a:ext cx="8085240" cy="769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2222"/>
          </a:bodyPr>
          <a:p>
            <a:pPr algn="ctr" defTabSz="914400">
              <a:lnSpc>
                <a:spcPct val="100000"/>
              </a:lnSpc>
              <a:spcAft>
                <a:spcPts val="799"/>
              </a:spcAft>
            </a:pPr>
            <a:r>
              <a:rPr b="1" lang="pt-BR" sz="4000" spc="-1" strike="noStrike">
                <a:solidFill>
                  <a:srgbClr val="002060"/>
                </a:solidFill>
                <a:latin typeface="Calibri"/>
              </a:rPr>
              <a:t>Crie um índice para as queries abaixo</a:t>
            </a:r>
            <a:endParaRPr b="0" lang="pt-BR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8" name="PlaceHolder 1"/>
          <p:cNvSpPr>
            <a:spLocks noGrp="1"/>
          </p:cNvSpPr>
          <p:nvPr>
            <p:ph type="sldNum" idx="38"/>
          </p:nvPr>
        </p:nvSpPr>
        <p:spPr>
          <a:xfrm>
            <a:off x="10476720" y="6602400"/>
            <a:ext cx="1713960" cy="254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1" lang="pt-BR" sz="1400" spc="-1" strike="noStrike">
                <a:solidFill>
                  <a:schemeClr val="lt1"/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445D8B63-C4DA-4C70-8B89-442484F0B5DD}" type="slidenum">
              <a:rPr b="1" lang="pt-BR" sz="1400" spc="-1" strike="noStrike">
                <a:solidFill>
                  <a:schemeClr val="lt1"/>
                </a:solidFill>
                <a:latin typeface="Calibri"/>
              </a:rPr>
              <a:t>29</a:t>
            </a:fld>
            <a:r>
              <a:rPr b="1" lang="pt-BR" sz="1400" spc="-1" strike="noStrike">
                <a:solidFill>
                  <a:schemeClr val="lt1"/>
                </a:solidFill>
                <a:latin typeface="Calibri"/>
              </a:rPr>
              <a:t> de 56</a:t>
            </a:r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99" name="CaixaDeTexto 1"/>
          <p:cNvSpPr/>
          <p:nvPr/>
        </p:nvSpPr>
        <p:spPr>
          <a:xfrm>
            <a:off x="1063080" y="2190240"/>
            <a:ext cx="200916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	</a:t>
            </a: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	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0" name="Retângulo 5"/>
          <p:cNvSpPr/>
          <p:nvPr/>
        </p:nvSpPr>
        <p:spPr>
          <a:xfrm>
            <a:off x="223200" y="1328400"/>
            <a:ext cx="11577600" cy="4387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pt-BR" sz="2400" spc="-1" strike="noStrike">
                <a:solidFill>
                  <a:srgbClr val="0000ff"/>
                </a:solidFill>
                <a:latin typeface="Consolas"/>
              </a:rPr>
              <a:t>Tabela:</a:t>
            </a:r>
            <a:r>
              <a:rPr b="0" lang="pt-BR" sz="2400" spc="-1" strike="noStrike">
                <a:solidFill>
                  <a:srgbClr val="000000"/>
                </a:solidFill>
                <a:latin typeface="Consolas"/>
              </a:rPr>
              <a:t> Id_Cliente</a:t>
            </a:r>
            <a:r>
              <a:rPr b="0" lang="pt-BR" sz="2400" spc="-1" strike="noStrike">
                <a:solidFill>
                  <a:srgbClr val="808080"/>
                </a:solidFill>
                <a:latin typeface="Consolas"/>
              </a:rPr>
              <a:t>,</a:t>
            </a:r>
            <a:r>
              <a:rPr b="0" lang="pt-BR" sz="2400" spc="-1" strike="noStrike">
                <a:solidFill>
                  <a:srgbClr val="000000"/>
                </a:solidFill>
                <a:latin typeface="Consolas"/>
              </a:rPr>
              <a:t>Nr_cpf</a:t>
            </a:r>
            <a:r>
              <a:rPr b="0" lang="pt-BR" sz="2400" spc="-1" strike="noStrike">
                <a:solidFill>
                  <a:srgbClr val="808080"/>
                </a:solidFill>
                <a:latin typeface="Consolas"/>
              </a:rPr>
              <a:t>,</a:t>
            </a:r>
            <a:r>
              <a:rPr b="0" lang="pt-BR" sz="2400" spc="-1" strike="noStrike">
                <a:solidFill>
                  <a:srgbClr val="000000"/>
                </a:solidFill>
                <a:latin typeface="Consolas"/>
              </a:rPr>
              <a:t> Nm_Cliente</a:t>
            </a:r>
            <a:r>
              <a:rPr b="0" lang="pt-BR" sz="2400" spc="-1" strike="noStrike">
                <a:solidFill>
                  <a:srgbClr val="808080"/>
                </a:solidFill>
                <a:latin typeface="Consolas"/>
              </a:rPr>
              <a:t>,</a:t>
            </a:r>
            <a:r>
              <a:rPr b="0" lang="pt-BR" sz="2400" spc="-1" strike="noStrike">
                <a:solidFill>
                  <a:srgbClr val="000000"/>
                </a:solidFill>
                <a:latin typeface="Consolas"/>
              </a:rPr>
              <a:t> Dt_Nascimento</a:t>
            </a:r>
            <a:r>
              <a:rPr b="0" lang="pt-BR" sz="2400" spc="-1" strike="noStrike">
                <a:solidFill>
                  <a:srgbClr val="808080"/>
                </a:solidFill>
                <a:latin typeface="Consolas"/>
              </a:rPr>
              <a:t>,</a:t>
            </a:r>
            <a:r>
              <a:rPr b="0" lang="pt-BR" sz="2400" spc="-1" strike="noStrike">
                <a:solidFill>
                  <a:srgbClr val="000000"/>
                </a:solidFill>
                <a:latin typeface="Consolas"/>
              </a:rPr>
              <a:t> Fl_Sexo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pt-BR" sz="2400" spc="-1" strike="noStrike">
                <a:solidFill>
                  <a:srgbClr val="0000ff"/>
                </a:solidFill>
                <a:latin typeface="Consolas"/>
              </a:rPr>
              <a:t>ÍndiceClustered:</a:t>
            </a:r>
            <a:r>
              <a:rPr b="0" lang="pt-BR" sz="2400" spc="-1" strike="noStrike">
                <a:solidFill>
                  <a:srgbClr val="000000"/>
                </a:solidFill>
                <a:latin typeface="Consolas"/>
              </a:rPr>
              <a:t> Id_Cliente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pt-BR" sz="2400" spc="-1" strike="noStrike">
                <a:solidFill>
                  <a:srgbClr val="000000"/>
                </a:solidFill>
                <a:latin typeface="Consolas"/>
              </a:rPr>
              <a:t>  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marL="914400" defTabSz="914400">
              <a:lnSpc>
                <a:spcPct val="100000"/>
              </a:lnSpc>
            </a:pPr>
            <a:r>
              <a:rPr b="0" lang="pt-BR" sz="2400" spc="-1" strike="noStrike">
                <a:solidFill>
                  <a:srgbClr val="000000"/>
                </a:solidFill>
                <a:latin typeface="Consolas"/>
              </a:rPr>
              <a:t>1) </a:t>
            </a:r>
            <a:r>
              <a:rPr b="0" lang="pt-BR" sz="2400" spc="-1" strike="noStrike">
                <a:solidFill>
                  <a:srgbClr val="0000ff"/>
                </a:solidFill>
                <a:latin typeface="Consolas"/>
              </a:rPr>
              <a:t>select</a:t>
            </a:r>
            <a:r>
              <a:rPr b="0" lang="pt-BR" sz="2400" spc="-1" strike="noStrike">
                <a:solidFill>
                  <a:srgbClr val="000000"/>
                </a:solidFill>
                <a:latin typeface="Consolas"/>
              </a:rPr>
              <a:t> Nr_cpf</a:t>
            </a:r>
            <a:r>
              <a:rPr b="0" lang="pt-BR" sz="2400" spc="-1" strike="noStrike">
                <a:solidFill>
                  <a:srgbClr val="808080"/>
                </a:solidFill>
                <a:latin typeface="Consolas"/>
              </a:rPr>
              <a:t>,</a:t>
            </a:r>
            <a:r>
              <a:rPr b="0" lang="pt-BR" sz="2400" spc="-1" strike="noStrike">
                <a:solidFill>
                  <a:srgbClr val="000000"/>
                </a:solidFill>
                <a:latin typeface="Consolas"/>
              </a:rPr>
              <a:t> Nm_Cliente</a:t>
            </a:r>
            <a:r>
              <a:rPr b="0" lang="pt-BR" sz="2400" spc="-1" strike="noStrike">
                <a:solidFill>
                  <a:srgbClr val="808080"/>
                </a:solidFill>
                <a:latin typeface="Consolas"/>
              </a:rPr>
              <a:t>,</a:t>
            </a:r>
            <a:r>
              <a:rPr b="0" lang="pt-BR" sz="2400" spc="-1" strike="noStrike">
                <a:solidFill>
                  <a:srgbClr val="000000"/>
                </a:solidFill>
                <a:latin typeface="Consolas"/>
              </a:rPr>
              <a:t> Dt_Nascimento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marL="914400" defTabSz="914400">
              <a:lnSpc>
                <a:spcPct val="100000"/>
              </a:lnSpc>
            </a:pPr>
            <a:r>
              <a:rPr b="0" lang="pt-BR" sz="2400" spc="-1" strike="noStrike">
                <a:solidFill>
                  <a:srgbClr val="000000"/>
                </a:solidFill>
                <a:latin typeface="Consolas"/>
              </a:rPr>
              <a:t>   </a:t>
            </a:r>
            <a:r>
              <a:rPr b="0" lang="pt-BR" sz="2400" spc="-1" strike="noStrike">
                <a:solidFill>
                  <a:srgbClr val="0000ff"/>
                </a:solidFill>
                <a:latin typeface="Consolas"/>
              </a:rPr>
              <a:t>from</a:t>
            </a:r>
            <a:r>
              <a:rPr b="0" lang="pt-BR" sz="2400" spc="-1" strike="noStrike">
                <a:solidFill>
                  <a:srgbClr val="000000"/>
                </a:solidFill>
                <a:latin typeface="Consolas"/>
              </a:rPr>
              <a:t> Tabela_Cliente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marL="914400" defTabSz="914400">
              <a:lnSpc>
                <a:spcPct val="100000"/>
              </a:lnSpc>
            </a:pPr>
            <a:r>
              <a:rPr b="0" lang="pt-BR" sz="2400" spc="-1" strike="noStrike">
                <a:solidFill>
                  <a:srgbClr val="000000"/>
                </a:solidFill>
                <a:latin typeface="Consolas"/>
              </a:rPr>
              <a:t>   </a:t>
            </a:r>
            <a:r>
              <a:rPr b="0" lang="pt-BR" sz="2400" spc="-1" strike="noStrike">
                <a:solidFill>
                  <a:srgbClr val="0000ff"/>
                </a:solidFill>
                <a:latin typeface="Consolas"/>
              </a:rPr>
              <a:t>where</a:t>
            </a:r>
            <a:r>
              <a:rPr b="0" lang="pt-BR" sz="2400" spc="-1" strike="noStrike">
                <a:solidFill>
                  <a:srgbClr val="000000"/>
                </a:solidFill>
                <a:latin typeface="Consolas"/>
              </a:rPr>
              <a:t> Nr_cpf </a:t>
            </a:r>
            <a:r>
              <a:rPr b="0" lang="pt-BR" sz="2400" spc="-1" strike="noStrike">
                <a:solidFill>
                  <a:srgbClr val="808080"/>
                </a:solidFill>
                <a:latin typeface="Consolas"/>
              </a:rPr>
              <a:t>=</a:t>
            </a:r>
            <a:r>
              <a:rPr b="0" lang="pt-BR" sz="2400" spc="-1" strike="noStrike">
                <a:solidFill>
                  <a:srgbClr val="000000"/>
                </a:solidFill>
                <a:latin typeface="Consolas"/>
              </a:rPr>
              <a:t> </a:t>
            </a:r>
            <a:r>
              <a:rPr b="0" lang="pt-BR" sz="2400" spc="-1" strike="noStrike">
                <a:solidFill>
                  <a:srgbClr val="ff0000"/>
                </a:solidFill>
                <a:latin typeface="Consolas"/>
              </a:rPr>
              <a:t>'10568799895’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marL="914400" defTabSz="914400">
              <a:lnSpc>
                <a:spcPct val="100000"/>
              </a:lnSpc>
            </a:pP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marL="914400" defTabSz="914400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onsolas"/>
              </a:rPr>
              <a:t>2) </a:t>
            </a:r>
            <a:r>
              <a:rPr b="0" lang="en-US" sz="2400" spc="-1" strike="noStrike">
                <a:solidFill>
                  <a:srgbClr val="0000ff"/>
                </a:solidFill>
                <a:latin typeface="Consolas"/>
              </a:rPr>
              <a:t>select</a:t>
            </a:r>
            <a:r>
              <a:rPr b="0" lang="en-US" sz="2400" spc="-1" strike="noStrike">
                <a:solidFill>
                  <a:srgbClr val="000000"/>
                </a:solidFill>
                <a:latin typeface="Consolas"/>
              </a:rPr>
              <a:t> Id_Cliente</a:t>
            </a:r>
            <a:r>
              <a:rPr b="0" lang="en-US" sz="2400" spc="-1" strike="noStrike">
                <a:solidFill>
                  <a:srgbClr val="808080"/>
                </a:solidFill>
                <a:latin typeface="Consolas"/>
              </a:rPr>
              <a:t>,</a:t>
            </a:r>
            <a:r>
              <a:rPr b="0" lang="en-US" sz="2400" spc="-1" strike="noStrike">
                <a:solidFill>
                  <a:srgbClr val="000000"/>
                </a:solidFill>
                <a:latin typeface="Consolas"/>
              </a:rPr>
              <a:t>Nr_cpf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marL="914400" defTabSz="914400">
              <a:lnSpc>
                <a:spcPct val="100000"/>
              </a:lnSpc>
            </a:pPr>
            <a:r>
              <a:rPr b="0" lang="pt-BR" sz="2400" spc="-1" strike="noStrike">
                <a:solidFill>
                  <a:srgbClr val="000000"/>
                </a:solidFill>
                <a:latin typeface="Consolas"/>
              </a:rPr>
              <a:t>   </a:t>
            </a:r>
            <a:r>
              <a:rPr b="0" lang="pt-BR" sz="2400" spc="-1" strike="noStrike">
                <a:solidFill>
                  <a:srgbClr val="0000ff"/>
                </a:solidFill>
                <a:latin typeface="Consolas"/>
              </a:rPr>
              <a:t>from</a:t>
            </a:r>
            <a:r>
              <a:rPr b="0" lang="pt-BR" sz="2400" spc="-1" strike="noStrike">
                <a:solidFill>
                  <a:srgbClr val="000000"/>
                </a:solidFill>
                <a:latin typeface="Consolas"/>
              </a:rPr>
              <a:t> Tabela_Cliente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marL="914400" defTabSz="914400">
              <a:lnSpc>
                <a:spcPct val="100000"/>
              </a:lnSpc>
            </a:pPr>
            <a:r>
              <a:rPr b="0" lang="pt-BR" sz="2400" spc="-1" strike="noStrike">
                <a:solidFill>
                  <a:srgbClr val="000000"/>
                </a:solidFill>
                <a:latin typeface="Consolas"/>
              </a:rPr>
              <a:t>   </a:t>
            </a:r>
            <a:r>
              <a:rPr b="0" lang="pt-BR" sz="2400" spc="-1" strike="noStrike">
                <a:solidFill>
                  <a:srgbClr val="0000ff"/>
                </a:solidFill>
                <a:latin typeface="Consolas"/>
              </a:rPr>
              <a:t>where</a:t>
            </a:r>
            <a:r>
              <a:rPr b="0" lang="pt-BR" sz="2400" spc="-1" strike="noStrike">
                <a:solidFill>
                  <a:srgbClr val="000000"/>
                </a:solidFill>
                <a:latin typeface="Consolas"/>
              </a:rPr>
              <a:t> Nr_cpf </a:t>
            </a:r>
            <a:r>
              <a:rPr b="0" lang="pt-BR" sz="2400" spc="-1" strike="noStrike">
                <a:solidFill>
                  <a:srgbClr val="808080"/>
                </a:solidFill>
                <a:latin typeface="Consolas"/>
              </a:rPr>
              <a:t>=</a:t>
            </a:r>
            <a:r>
              <a:rPr b="0" lang="pt-BR" sz="2400" spc="-1" strike="noStrike">
                <a:solidFill>
                  <a:srgbClr val="000000"/>
                </a:solidFill>
                <a:latin typeface="Consolas"/>
              </a:rPr>
              <a:t> </a:t>
            </a:r>
            <a:r>
              <a:rPr b="0" lang="pt-BR" sz="2400" spc="-1" strike="noStrike">
                <a:solidFill>
                  <a:srgbClr val="ff0000"/>
                </a:solidFill>
                <a:latin typeface="Consolas"/>
              </a:rPr>
              <a:t>'10568799895'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marL="914400" defTabSz="914400">
              <a:lnSpc>
                <a:spcPct val="100000"/>
              </a:lnSpc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CaixaDeTexto 3"/>
          <p:cNvSpPr/>
          <p:nvPr/>
        </p:nvSpPr>
        <p:spPr>
          <a:xfrm>
            <a:off x="1183680" y="3575160"/>
            <a:ext cx="6553440" cy="1643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pt-BR" sz="3400" spc="-1" strike="noStrike">
                <a:solidFill>
                  <a:schemeClr val="lt1"/>
                </a:solidFill>
                <a:latin typeface="Calibri"/>
              </a:rPr>
              <a:t>Tarefas do dia a dia de um DBA</a:t>
            </a:r>
            <a:endParaRPr b="0" lang="pt-BR" sz="34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pt-BR" sz="3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" name="CaixaDeTexto 7"/>
          <p:cNvSpPr/>
          <p:nvPr/>
        </p:nvSpPr>
        <p:spPr>
          <a:xfrm>
            <a:off x="735480" y="1300680"/>
            <a:ext cx="5614200" cy="4359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  <a:p>
            <a:pPr marL="285840" indent="-285840" defTabSz="914400">
              <a:lnSpc>
                <a:spcPct val="100000"/>
              </a:lnSpc>
              <a:buClr>
                <a:srgbClr val="002060"/>
              </a:buClr>
              <a:buFont typeface="Arial"/>
              <a:buChar char="•"/>
            </a:pPr>
            <a:r>
              <a:rPr b="0" lang="pt-BR" sz="2800" spc="-1" strike="noStrike">
                <a:solidFill>
                  <a:srgbClr val="002060"/>
                </a:solidFill>
                <a:latin typeface="Calibri"/>
              </a:rPr>
              <a:t>Analisar o consumo de CPU e a quantidade de cores disponíveis</a:t>
            </a: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  <a:p>
            <a:pPr marL="285840" indent="-285840" defTabSz="914400">
              <a:lnSpc>
                <a:spcPct val="100000"/>
              </a:lnSpc>
              <a:buClr>
                <a:srgbClr val="002060"/>
              </a:buClr>
              <a:buFont typeface="Arial"/>
              <a:buChar char="•"/>
            </a:pPr>
            <a:r>
              <a:rPr b="0" lang="pt-BR" sz="2800" spc="-1" strike="noStrike">
                <a:solidFill>
                  <a:srgbClr val="002060"/>
                </a:solidFill>
                <a:latin typeface="Calibri"/>
              </a:rPr>
              <a:t>Analisar principalmente a quantidade de memória disponível</a:t>
            </a: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Título 1"/>
          <p:cNvSpPr/>
          <p:nvPr/>
        </p:nvSpPr>
        <p:spPr>
          <a:xfrm>
            <a:off x="381960" y="366840"/>
            <a:ext cx="8085240" cy="769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94444"/>
          </a:bodyPr>
          <a:p>
            <a:pPr algn="ctr" defTabSz="914400">
              <a:lnSpc>
                <a:spcPct val="100000"/>
              </a:lnSpc>
            </a:pPr>
            <a:r>
              <a:rPr b="1" lang="pt-BR" sz="4000" spc="-1" strike="noStrike">
                <a:solidFill>
                  <a:srgbClr val="002060"/>
                </a:solidFill>
                <a:latin typeface="Calibri"/>
              </a:rPr>
              <a:t>Análise dos Recursos do Servidor</a:t>
            </a:r>
            <a:endParaRPr b="0" lang="pt-BR" sz="4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2" name="Imagem 2" descr=""/>
          <p:cNvPicPr/>
          <p:nvPr/>
        </p:nvPicPr>
        <p:blipFill>
          <a:blip r:embed="rId1"/>
          <a:stretch/>
        </p:blipFill>
        <p:spPr>
          <a:xfrm>
            <a:off x="6552360" y="1470960"/>
            <a:ext cx="5410440" cy="4471560"/>
          </a:xfrm>
          <a:prstGeom prst="rect">
            <a:avLst/>
          </a:prstGeom>
          <a:ln w="0">
            <a:noFill/>
          </a:ln>
        </p:spPr>
      </p:pic>
      <p:sp>
        <p:nvSpPr>
          <p:cNvPr id="53" name="PlaceHolder 1"/>
          <p:cNvSpPr>
            <a:spLocks noGrp="1"/>
          </p:cNvSpPr>
          <p:nvPr>
            <p:ph type="sldNum" idx="12"/>
          </p:nvPr>
        </p:nvSpPr>
        <p:spPr>
          <a:xfrm>
            <a:off x="10476720" y="6602400"/>
            <a:ext cx="1713960" cy="254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1" lang="pt-BR" sz="1400" spc="-1" strike="noStrike">
                <a:solidFill>
                  <a:schemeClr val="lt1"/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F747AD30-8E18-4A64-8D66-DDB4BAAA258E}" type="slidenum">
              <a:rPr b="1" lang="pt-BR" sz="1400" spc="-1" strike="noStrike">
                <a:solidFill>
                  <a:schemeClr val="lt1"/>
                </a:solidFill>
                <a:latin typeface="Calibri"/>
              </a:rPr>
              <a:t>3</a:t>
            </a:fld>
            <a:r>
              <a:rPr b="1" lang="pt-BR" sz="1400" spc="-1" strike="noStrike">
                <a:solidFill>
                  <a:schemeClr val="lt1"/>
                </a:solidFill>
                <a:latin typeface="Calibri"/>
              </a:rPr>
              <a:t> de 56</a:t>
            </a:r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Título 1"/>
          <p:cNvSpPr/>
          <p:nvPr/>
        </p:nvSpPr>
        <p:spPr>
          <a:xfrm>
            <a:off x="381960" y="366840"/>
            <a:ext cx="8085240" cy="769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2222"/>
          </a:bodyPr>
          <a:p>
            <a:pPr algn="ctr" defTabSz="914400">
              <a:lnSpc>
                <a:spcPct val="100000"/>
              </a:lnSpc>
              <a:spcAft>
                <a:spcPts val="799"/>
              </a:spcAft>
            </a:pPr>
            <a:r>
              <a:rPr b="1" lang="pt-BR" sz="4000" spc="-1" strike="noStrike">
                <a:solidFill>
                  <a:srgbClr val="002060"/>
                </a:solidFill>
                <a:latin typeface="Calibri"/>
              </a:rPr>
              <a:t>Crie um índice para as queries abaixo</a:t>
            </a:r>
            <a:endParaRPr b="0" lang="pt-BR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2" name="PlaceHolder 1"/>
          <p:cNvSpPr>
            <a:spLocks noGrp="1"/>
          </p:cNvSpPr>
          <p:nvPr>
            <p:ph type="sldNum" idx="39"/>
          </p:nvPr>
        </p:nvSpPr>
        <p:spPr>
          <a:xfrm>
            <a:off x="10476720" y="6602400"/>
            <a:ext cx="1713960" cy="254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1" lang="pt-BR" sz="1400" spc="-1" strike="noStrike">
                <a:solidFill>
                  <a:schemeClr val="lt1"/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A28FDB00-1570-417C-91BD-AC4A47C108DA}" type="slidenum">
              <a:rPr b="1" lang="pt-BR" sz="1400" spc="-1" strike="noStrike">
                <a:solidFill>
                  <a:schemeClr val="lt1"/>
                </a:solidFill>
                <a:latin typeface="Calibri"/>
              </a:rPr>
              <a:t>30</a:t>
            </a:fld>
            <a:r>
              <a:rPr b="1" lang="pt-BR" sz="1400" spc="-1" strike="noStrike">
                <a:solidFill>
                  <a:schemeClr val="lt1"/>
                </a:solidFill>
                <a:latin typeface="Calibri"/>
              </a:rPr>
              <a:t> de 56</a:t>
            </a:r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03" name="CaixaDeTexto 1"/>
          <p:cNvSpPr/>
          <p:nvPr/>
        </p:nvSpPr>
        <p:spPr>
          <a:xfrm>
            <a:off x="1063080" y="2190240"/>
            <a:ext cx="200916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	</a:t>
            </a: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	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4" name="Retângulo 5"/>
          <p:cNvSpPr/>
          <p:nvPr/>
        </p:nvSpPr>
        <p:spPr>
          <a:xfrm>
            <a:off x="74520" y="1381680"/>
            <a:ext cx="11577600" cy="4387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pt-BR" sz="2400" spc="-1" strike="noStrike">
                <a:solidFill>
                  <a:srgbClr val="0000ff"/>
                </a:solidFill>
                <a:latin typeface="Consolas"/>
              </a:rPr>
              <a:t>Tabela:</a:t>
            </a:r>
            <a:r>
              <a:rPr b="0" lang="pt-BR" sz="2400" spc="-1" strike="noStrike">
                <a:solidFill>
                  <a:srgbClr val="000000"/>
                </a:solidFill>
                <a:latin typeface="Consolas"/>
              </a:rPr>
              <a:t> Id_Cliente</a:t>
            </a:r>
            <a:r>
              <a:rPr b="0" lang="pt-BR" sz="2400" spc="-1" strike="noStrike">
                <a:solidFill>
                  <a:srgbClr val="808080"/>
                </a:solidFill>
                <a:latin typeface="Consolas"/>
              </a:rPr>
              <a:t>, </a:t>
            </a:r>
            <a:r>
              <a:rPr b="0" lang="pt-BR" sz="2400" spc="-1" strike="noStrike">
                <a:solidFill>
                  <a:srgbClr val="000000"/>
                </a:solidFill>
                <a:latin typeface="Consolas"/>
              </a:rPr>
              <a:t>Nr_cpf</a:t>
            </a:r>
            <a:r>
              <a:rPr b="0" lang="pt-BR" sz="2400" spc="-1" strike="noStrike">
                <a:solidFill>
                  <a:srgbClr val="808080"/>
                </a:solidFill>
                <a:latin typeface="Consolas"/>
              </a:rPr>
              <a:t>,</a:t>
            </a:r>
            <a:r>
              <a:rPr b="0" lang="pt-BR" sz="2400" spc="-1" strike="noStrike">
                <a:solidFill>
                  <a:srgbClr val="000000"/>
                </a:solidFill>
                <a:latin typeface="Consolas"/>
              </a:rPr>
              <a:t> Nm_Cliente</a:t>
            </a:r>
            <a:r>
              <a:rPr b="0" lang="pt-BR" sz="2400" spc="-1" strike="noStrike">
                <a:solidFill>
                  <a:srgbClr val="808080"/>
                </a:solidFill>
                <a:latin typeface="Consolas"/>
              </a:rPr>
              <a:t>,</a:t>
            </a:r>
            <a:r>
              <a:rPr b="0" lang="pt-BR" sz="2400" spc="-1" strike="noStrike">
                <a:solidFill>
                  <a:srgbClr val="000000"/>
                </a:solidFill>
                <a:latin typeface="Consolas"/>
              </a:rPr>
              <a:t> Dt_Nascimento</a:t>
            </a:r>
            <a:r>
              <a:rPr b="0" lang="pt-BR" sz="2400" spc="-1" strike="noStrike">
                <a:solidFill>
                  <a:srgbClr val="808080"/>
                </a:solidFill>
                <a:latin typeface="Consolas"/>
              </a:rPr>
              <a:t>,</a:t>
            </a:r>
            <a:r>
              <a:rPr b="0" lang="pt-BR" sz="2400" spc="-1" strike="noStrike">
                <a:solidFill>
                  <a:srgbClr val="000000"/>
                </a:solidFill>
                <a:latin typeface="Consolas"/>
              </a:rPr>
              <a:t> Fl_Sexo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pt-BR" sz="2400" spc="-1" strike="noStrike">
                <a:solidFill>
                  <a:srgbClr val="0000ff"/>
                </a:solidFill>
                <a:latin typeface="Consolas"/>
              </a:rPr>
              <a:t>ÍndiceClustered:</a:t>
            </a:r>
            <a:r>
              <a:rPr b="0" lang="pt-BR" sz="2400" spc="-1" strike="noStrike">
                <a:solidFill>
                  <a:srgbClr val="000000"/>
                </a:solidFill>
                <a:latin typeface="Consolas"/>
              </a:rPr>
              <a:t> Id_Cliente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pt-BR" sz="2400" spc="-1" strike="noStrike">
                <a:solidFill>
                  <a:srgbClr val="000000"/>
                </a:solidFill>
                <a:latin typeface="Consolas"/>
              </a:rPr>
              <a:t>  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marL="914400" defTabSz="914400">
              <a:lnSpc>
                <a:spcPct val="100000"/>
              </a:lnSpc>
            </a:pPr>
            <a:r>
              <a:rPr b="0" lang="pt-BR" sz="2400" spc="-1" strike="noStrike">
                <a:solidFill>
                  <a:srgbClr val="000000"/>
                </a:solidFill>
                <a:latin typeface="Consolas"/>
              </a:rPr>
              <a:t> </a:t>
            </a:r>
            <a:r>
              <a:rPr b="0" lang="pt-BR" sz="2400" spc="-1" strike="noStrike">
                <a:solidFill>
                  <a:srgbClr val="000000"/>
                </a:solidFill>
                <a:latin typeface="Consolas"/>
              </a:rPr>
              <a:t>3)  </a:t>
            </a:r>
            <a:r>
              <a:rPr b="0" lang="pt-BR" sz="2400" spc="-1" strike="noStrike">
                <a:solidFill>
                  <a:srgbClr val="0000ff"/>
                </a:solidFill>
                <a:latin typeface="Consolas"/>
              </a:rPr>
              <a:t>select</a:t>
            </a:r>
            <a:r>
              <a:rPr b="0" lang="pt-BR" sz="2400" spc="-1" strike="noStrike">
                <a:solidFill>
                  <a:srgbClr val="000000"/>
                </a:solidFill>
                <a:latin typeface="Consolas"/>
              </a:rPr>
              <a:t> Nr_cpf</a:t>
            </a:r>
            <a:r>
              <a:rPr b="0" lang="pt-BR" sz="2400" spc="-1" strike="noStrike">
                <a:solidFill>
                  <a:srgbClr val="808080"/>
                </a:solidFill>
                <a:latin typeface="Consolas"/>
              </a:rPr>
              <a:t>,</a:t>
            </a:r>
            <a:r>
              <a:rPr b="0" lang="pt-BR" sz="2400" spc="-1" strike="noStrike">
                <a:solidFill>
                  <a:srgbClr val="000000"/>
                </a:solidFill>
                <a:latin typeface="Consolas"/>
              </a:rPr>
              <a:t> Nm_Cliente</a:t>
            </a:r>
            <a:r>
              <a:rPr b="0" lang="pt-BR" sz="2400" spc="-1" strike="noStrike">
                <a:solidFill>
                  <a:srgbClr val="808080"/>
                </a:solidFill>
                <a:latin typeface="Consolas"/>
              </a:rPr>
              <a:t>,</a:t>
            </a:r>
            <a:r>
              <a:rPr b="0" lang="pt-BR" sz="2400" spc="-1" strike="noStrike">
                <a:solidFill>
                  <a:srgbClr val="000000"/>
                </a:solidFill>
                <a:latin typeface="Consolas"/>
              </a:rPr>
              <a:t> Dt_Nascimento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marL="914400" defTabSz="914400">
              <a:lnSpc>
                <a:spcPct val="100000"/>
              </a:lnSpc>
            </a:pPr>
            <a:r>
              <a:rPr b="0" lang="pt-BR" sz="2400" spc="-1" strike="noStrike">
                <a:solidFill>
                  <a:srgbClr val="000000"/>
                </a:solidFill>
                <a:latin typeface="Consolas"/>
              </a:rPr>
              <a:t>     </a:t>
            </a:r>
            <a:r>
              <a:rPr b="0" lang="pt-BR" sz="2400" spc="-1" strike="noStrike">
                <a:solidFill>
                  <a:srgbClr val="0000ff"/>
                </a:solidFill>
                <a:latin typeface="Consolas"/>
              </a:rPr>
              <a:t>from</a:t>
            </a:r>
            <a:r>
              <a:rPr b="0" lang="pt-BR" sz="2400" spc="-1" strike="noStrike">
                <a:solidFill>
                  <a:srgbClr val="000000"/>
                </a:solidFill>
                <a:latin typeface="Consolas"/>
              </a:rPr>
              <a:t> Tabela_Cliente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marL="914400" defTabSz="914400">
              <a:lnSpc>
                <a:spcPct val="100000"/>
              </a:lnSpc>
            </a:pPr>
            <a:r>
              <a:rPr b="0" lang="pt-BR" sz="2400" spc="-1" strike="noStrike">
                <a:solidFill>
                  <a:srgbClr val="000000"/>
                </a:solidFill>
                <a:latin typeface="Consolas"/>
              </a:rPr>
              <a:t>     </a:t>
            </a:r>
            <a:r>
              <a:rPr b="0" lang="pt-BR" sz="2400" spc="-1" strike="noStrike">
                <a:solidFill>
                  <a:srgbClr val="0000ff"/>
                </a:solidFill>
                <a:latin typeface="Consolas"/>
              </a:rPr>
              <a:t>where</a:t>
            </a:r>
            <a:r>
              <a:rPr b="0" lang="pt-BR" sz="2400" spc="-1" strike="noStrike">
                <a:solidFill>
                  <a:srgbClr val="000000"/>
                </a:solidFill>
                <a:latin typeface="Consolas"/>
              </a:rPr>
              <a:t> Fl_Sexo </a:t>
            </a:r>
            <a:r>
              <a:rPr b="0" lang="pt-BR" sz="2400" spc="-1" strike="noStrike">
                <a:solidFill>
                  <a:srgbClr val="808080"/>
                </a:solidFill>
                <a:latin typeface="Consolas"/>
              </a:rPr>
              <a:t>=</a:t>
            </a:r>
            <a:r>
              <a:rPr b="0" lang="pt-BR" sz="2400" spc="-1" strike="noStrike">
                <a:solidFill>
                  <a:srgbClr val="000000"/>
                </a:solidFill>
                <a:latin typeface="Consolas"/>
              </a:rPr>
              <a:t> </a:t>
            </a:r>
            <a:r>
              <a:rPr b="0" lang="pt-BR" sz="2400" spc="-1" strike="noStrike">
                <a:solidFill>
                  <a:srgbClr val="ff0000"/>
                </a:solidFill>
                <a:latin typeface="Consolas"/>
              </a:rPr>
              <a:t>'M’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marL="914400" defTabSz="914400">
              <a:lnSpc>
                <a:spcPct val="100000"/>
              </a:lnSpc>
            </a:pPr>
            <a:r>
              <a:rPr b="0" lang="pt-BR" sz="2400" spc="-1" strike="noStrike">
                <a:solidFill>
                  <a:srgbClr val="000000"/>
                </a:solidFill>
                <a:latin typeface="Consolas"/>
              </a:rPr>
              <a:t>	</a:t>
            </a:r>
            <a:r>
              <a:rPr b="0" lang="pt-BR" sz="2400" spc="-1" strike="noStrike">
                <a:solidFill>
                  <a:srgbClr val="000000"/>
                </a:solidFill>
                <a:latin typeface="Consolas"/>
              </a:rPr>
              <a:t>	</a:t>
            </a:r>
            <a:r>
              <a:rPr b="0" lang="pt-BR" sz="2400" spc="-1" strike="noStrike">
                <a:solidFill>
                  <a:srgbClr val="000000"/>
                </a:solidFill>
                <a:latin typeface="Consolas"/>
              </a:rPr>
              <a:t>and Nr_cpf </a:t>
            </a:r>
            <a:r>
              <a:rPr b="0" lang="pt-BR" sz="2400" spc="-1" strike="noStrike">
                <a:solidFill>
                  <a:srgbClr val="808080"/>
                </a:solidFill>
                <a:latin typeface="Consolas"/>
              </a:rPr>
              <a:t>=</a:t>
            </a:r>
            <a:r>
              <a:rPr b="0" lang="pt-BR" sz="2400" spc="-1" strike="noStrike">
                <a:solidFill>
                  <a:srgbClr val="000000"/>
                </a:solidFill>
                <a:latin typeface="Consolas"/>
              </a:rPr>
              <a:t> </a:t>
            </a:r>
            <a:r>
              <a:rPr b="0" lang="pt-BR" sz="2400" spc="-1" strike="noStrike">
                <a:solidFill>
                  <a:srgbClr val="ff0000"/>
                </a:solidFill>
                <a:latin typeface="Consolas"/>
              </a:rPr>
              <a:t>'10568799895’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marL="914400" defTabSz="914400">
              <a:lnSpc>
                <a:spcPct val="100000"/>
              </a:lnSpc>
            </a:pP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marL="914400" defTabSz="914400">
              <a:lnSpc>
                <a:spcPct val="100000"/>
              </a:lnSpc>
            </a:pPr>
            <a:r>
              <a:rPr b="0" lang="pt-BR" sz="2400" spc="-1" strike="noStrike">
                <a:solidFill>
                  <a:srgbClr val="000000"/>
                </a:solidFill>
                <a:latin typeface="Consolas"/>
              </a:rPr>
              <a:t>4)  </a:t>
            </a:r>
            <a:r>
              <a:rPr b="0" lang="pt-BR" sz="2400" spc="-1" strike="noStrike">
                <a:solidFill>
                  <a:srgbClr val="0000ff"/>
                </a:solidFill>
                <a:latin typeface="Consolas"/>
              </a:rPr>
              <a:t>select</a:t>
            </a:r>
            <a:r>
              <a:rPr b="0" lang="pt-BR" sz="2400" spc="-1" strike="noStrike">
                <a:solidFill>
                  <a:srgbClr val="000000"/>
                </a:solidFill>
                <a:latin typeface="Consolas"/>
              </a:rPr>
              <a:t> </a:t>
            </a:r>
            <a:r>
              <a:rPr b="0" lang="pt-BR" sz="2400" spc="-1" strike="noStrike">
                <a:solidFill>
                  <a:srgbClr val="808080"/>
                </a:solidFill>
                <a:latin typeface="Consolas"/>
              </a:rPr>
              <a:t>*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marL="914400" defTabSz="914400">
              <a:lnSpc>
                <a:spcPct val="100000"/>
              </a:lnSpc>
            </a:pPr>
            <a:r>
              <a:rPr b="0" lang="pt-BR" sz="2400" spc="-1" strike="noStrike">
                <a:solidFill>
                  <a:srgbClr val="000000"/>
                </a:solidFill>
                <a:latin typeface="Consolas"/>
              </a:rPr>
              <a:t>     </a:t>
            </a:r>
            <a:r>
              <a:rPr b="0" lang="pt-BR" sz="2400" spc="-1" strike="noStrike">
                <a:solidFill>
                  <a:srgbClr val="0000ff"/>
                </a:solidFill>
                <a:latin typeface="Consolas"/>
              </a:rPr>
              <a:t>from</a:t>
            </a:r>
            <a:r>
              <a:rPr b="0" lang="pt-BR" sz="2400" spc="-1" strike="noStrike">
                <a:solidFill>
                  <a:srgbClr val="000000"/>
                </a:solidFill>
                <a:latin typeface="Consolas"/>
              </a:rPr>
              <a:t> Tabela_Cliente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marL="914400" defTabSz="914400">
              <a:lnSpc>
                <a:spcPct val="100000"/>
              </a:lnSpc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Título 1"/>
          <p:cNvSpPr/>
          <p:nvPr/>
        </p:nvSpPr>
        <p:spPr>
          <a:xfrm>
            <a:off x="381960" y="206640"/>
            <a:ext cx="8085240" cy="109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1" lang="pt-BR" sz="4000" spc="-1" strike="noStrike">
                <a:solidFill>
                  <a:srgbClr val="002060"/>
                </a:solidFill>
                <a:latin typeface="Calibri"/>
              </a:rPr>
              <a:t>FILLFACTOR</a:t>
            </a:r>
            <a:endParaRPr b="0" lang="pt-BR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6" name="Retângulo 5"/>
          <p:cNvSpPr/>
          <p:nvPr/>
        </p:nvSpPr>
        <p:spPr>
          <a:xfrm>
            <a:off x="234720" y="1748160"/>
            <a:ext cx="4910400" cy="8593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3200400" defTabSz="914400">
              <a:lnSpc>
                <a:spcPct val="100000"/>
              </a:lnSpc>
            </a:pPr>
            <a:endParaRPr b="0" lang="pt-BR" sz="2200" spc="-1" strike="noStrike">
              <a:solidFill>
                <a:srgbClr val="000000"/>
              </a:solidFill>
              <a:latin typeface="Arial"/>
            </a:endParaRPr>
          </a:p>
          <a:p>
            <a:pPr marL="3200400" algn="ctr" defTabSz="914400">
              <a:lnSpc>
                <a:spcPct val="100000"/>
              </a:lnSpc>
            </a:pPr>
            <a:endParaRPr b="0" lang="pt-BR" sz="3000" spc="-1" strike="noStrike">
              <a:solidFill>
                <a:srgbClr val="000000"/>
              </a:solidFill>
              <a:latin typeface="Arial"/>
            </a:endParaRPr>
          </a:p>
          <a:p>
            <a:pPr marL="3200400" algn="ctr" defTabSz="914400">
              <a:lnSpc>
                <a:spcPct val="100000"/>
              </a:lnSpc>
            </a:pPr>
            <a:r>
              <a:rPr b="0" lang="pt-BR" sz="3000" spc="-1" strike="noStrike">
                <a:solidFill>
                  <a:srgbClr val="292a76"/>
                </a:solidFill>
                <a:latin typeface="Segoe UI"/>
              </a:rPr>
              <a:t>“</a:t>
            </a:r>
            <a:r>
              <a:rPr b="0" lang="pt-BR" sz="3000" spc="-1" strike="noStrike">
                <a:solidFill>
                  <a:srgbClr val="292a76"/>
                </a:solidFill>
                <a:latin typeface="Segoe UI"/>
              </a:rPr>
              <a:t>Quando o cliente diz que colocou o FILLFACTOR em 10% para reduzir a Fragmentação dos Índices.”</a:t>
            </a:r>
            <a:endParaRPr b="0" lang="pt-BR" sz="3000" spc="-1" strike="noStrike">
              <a:solidFill>
                <a:srgbClr val="000000"/>
              </a:solidFill>
              <a:latin typeface="Arial"/>
            </a:endParaRPr>
          </a:p>
          <a:p>
            <a:pPr marL="3200400" defTabSz="914400">
              <a:lnSpc>
                <a:spcPct val="100000"/>
              </a:lnSpc>
            </a:pPr>
            <a:endParaRPr b="0" lang="pt-BR" sz="2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07" name="Picture 2" descr="When someone says instead of an open office floor plan, they prefer departmental segregation"/>
          <p:cNvPicPr/>
          <p:nvPr/>
        </p:nvPicPr>
        <p:blipFill>
          <a:blip r:embed="rId1"/>
          <a:stretch/>
        </p:blipFill>
        <p:spPr>
          <a:xfrm>
            <a:off x="5237280" y="1842480"/>
            <a:ext cx="6840360" cy="3961800"/>
          </a:xfrm>
          <a:prstGeom prst="rect">
            <a:avLst/>
          </a:prstGeom>
          <a:ln w="0">
            <a:noFill/>
          </a:ln>
        </p:spPr>
      </p:pic>
      <p:sp>
        <p:nvSpPr>
          <p:cNvPr id="208" name="PlaceHolder 1"/>
          <p:cNvSpPr>
            <a:spLocks noGrp="1"/>
          </p:cNvSpPr>
          <p:nvPr>
            <p:ph type="sldNum" idx="40"/>
          </p:nvPr>
        </p:nvSpPr>
        <p:spPr>
          <a:xfrm>
            <a:off x="10476720" y="6602400"/>
            <a:ext cx="1713960" cy="254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1" lang="pt-BR" sz="1400" spc="-1" strike="noStrike">
                <a:solidFill>
                  <a:schemeClr val="lt1"/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82C05904-91C6-4878-8E20-B64F541F6E6D}" type="slidenum">
              <a:rPr b="1" lang="pt-BR" sz="1400" spc="-1" strike="noStrike">
                <a:solidFill>
                  <a:schemeClr val="lt1"/>
                </a:solidFill>
                <a:latin typeface="Calibri"/>
              </a:rPr>
              <a:t>30</a:t>
            </a:fld>
            <a:r>
              <a:rPr b="1" lang="pt-BR" sz="1400" spc="-1" strike="noStrike">
                <a:solidFill>
                  <a:schemeClr val="lt1"/>
                </a:solidFill>
                <a:latin typeface="Calibri"/>
              </a:rPr>
              <a:t> de 56</a:t>
            </a:r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03" dur="indefinite" restart="never" nodeType="tmRoot">
          <p:childTnLst>
            <p:seq>
              <p:cTn id="404" dur="indefinite" nodeType="mainSeq">
                <p:childTnLst>
                  <p:par>
                    <p:cTn id="405" fill="hold">
                      <p:stCondLst>
                        <p:cond delay="indefinite"/>
                      </p:stCondLst>
                      <p:childTnLst>
                        <p:par>
                          <p:cTn id="406" fill="hold">
                            <p:stCondLst>
                              <p:cond delay="0"/>
                            </p:stCondLst>
                            <p:childTnLst>
                              <p:par>
                                <p:cTn id="40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Título 1"/>
          <p:cNvSpPr/>
          <p:nvPr/>
        </p:nvSpPr>
        <p:spPr>
          <a:xfrm>
            <a:off x="381960" y="366840"/>
            <a:ext cx="8085240" cy="769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algn="ctr" defTabSz="914400">
              <a:lnSpc>
                <a:spcPct val="100000"/>
              </a:lnSpc>
              <a:spcAft>
                <a:spcPts val="799"/>
              </a:spcAft>
            </a:pPr>
            <a:r>
              <a:rPr b="1" lang="pt-BR" sz="4000" spc="-1" strike="noStrike">
                <a:solidFill>
                  <a:srgbClr val="002060"/>
                </a:solidFill>
                <a:latin typeface="Calibri"/>
              </a:rPr>
              <a:t>Fragmentação</a:t>
            </a:r>
            <a:endParaRPr b="0" lang="pt-BR" sz="4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10" name="Imagem 5" descr=""/>
          <p:cNvPicPr/>
          <p:nvPr/>
        </p:nvPicPr>
        <p:blipFill>
          <a:blip r:embed="rId1"/>
          <a:stretch/>
        </p:blipFill>
        <p:spPr>
          <a:xfrm>
            <a:off x="2729160" y="1438920"/>
            <a:ext cx="6732720" cy="1798920"/>
          </a:xfrm>
          <a:prstGeom prst="rect">
            <a:avLst/>
          </a:prstGeom>
          <a:ln w="0">
            <a:noFill/>
          </a:ln>
        </p:spPr>
      </p:pic>
      <p:pic>
        <p:nvPicPr>
          <p:cNvPr id="211" name="Imagem 6" descr=""/>
          <p:cNvPicPr/>
          <p:nvPr/>
        </p:nvPicPr>
        <p:blipFill>
          <a:blip r:embed="rId2"/>
          <a:stretch/>
        </p:blipFill>
        <p:spPr>
          <a:xfrm>
            <a:off x="2989080" y="3394800"/>
            <a:ext cx="6212880" cy="3058920"/>
          </a:xfrm>
          <a:prstGeom prst="rect">
            <a:avLst/>
          </a:prstGeom>
          <a:ln w="0">
            <a:noFill/>
          </a:ln>
        </p:spPr>
      </p:pic>
      <p:sp>
        <p:nvSpPr>
          <p:cNvPr id="212" name="PlaceHolder 1"/>
          <p:cNvSpPr>
            <a:spLocks noGrp="1"/>
          </p:cNvSpPr>
          <p:nvPr>
            <p:ph type="sldNum" idx="41"/>
          </p:nvPr>
        </p:nvSpPr>
        <p:spPr>
          <a:xfrm>
            <a:off x="10476720" y="6602400"/>
            <a:ext cx="1713960" cy="254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1" lang="pt-BR" sz="1400" spc="-1" strike="noStrike">
                <a:solidFill>
                  <a:schemeClr val="lt1"/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F313D467-929D-4D68-9D00-70EC2232DED2}" type="slidenum">
              <a:rPr b="1" lang="pt-BR" sz="1400" spc="-1" strike="noStrike">
                <a:solidFill>
                  <a:schemeClr val="lt1"/>
                </a:solidFill>
                <a:latin typeface="Calibri"/>
              </a:rPr>
              <a:t>32</a:t>
            </a:fld>
            <a:r>
              <a:rPr b="1" lang="pt-BR" sz="1400" spc="-1" strike="noStrike">
                <a:solidFill>
                  <a:schemeClr val="lt1"/>
                </a:solidFill>
                <a:latin typeface="Calibri"/>
              </a:rPr>
              <a:t> de 56</a:t>
            </a:r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09" dur="indefinite" restart="never" nodeType="tmRoot">
          <p:childTnLst>
            <p:seq>
              <p:cTn id="410" dur="indefinite" nodeType="mainSeq">
                <p:childTnLst>
                  <p:par>
                    <p:cTn id="411" fill="hold">
                      <p:stCondLst>
                        <p:cond delay="indefinite"/>
                      </p:stCondLst>
                      <p:childTnLst>
                        <p:par>
                          <p:cTn id="412" fill="hold">
                            <p:stCondLst>
                              <p:cond delay="0"/>
                            </p:stCondLst>
                            <p:childTnLst>
                              <p:par>
                                <p:cTn id="41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Título 1"/>
          <p:cNvSpPr/>
          <p:nvPr/>
        </p:nvSpPr>
        <p:spPr>
          <a:xfrm>
            <a:off x="381960" y="206640"/>
            <a:ext cx="8085240" cy="109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1" lang="pt-BR" sz="4000" spc="-1" strike="noStrike">
                <a:solidFill>
                  <a:srgbClr val="002060"/>
                </a:solidFill>
                <a:latin typeface="Calibri"/>
              </a:rPr>
              <a:t>Fragmentação</a:t>
            </a:r>
            <a:endParaRPr b="0" lang="pt-BR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4" name="CaixaDeTexto 4"/>
          <p:cNvSpPr/>
          <p:nvPr/>
        </p:nvSpPr>
        <p:spPr>
          <a:xfrm>
            <a:off x="608760" y="1582200"/>
            <a:ext cx="11500560" cy="496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pt-BR" sz="2800" spc="-1" strike="noStrike" u="sng">
                <a:solidFill>
                  <a:srgbClr val="292a76"/>
                </a:solidFill>
                <a:uFillTx/>
                <a:latin typeface="Calibri"/>
              </a:rPr>
              <a:t>REORGANIZE:</a:t>
            </a: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  <a:p>
            <a:pPr lvl="1" marL="659880" indent="-202680" defTabSz="914400">
              <a:lnSpc>
                <a:spcPct val="100000"/>
              </a:lnSpc>
              <a:buClr>
                <a:srgbClr val="292a76"/>
              </a:buClr>
              <a:buFont typeface="Arial"/>
              <a:buChar char="•"/>
            </a:pPr>
            <a:r>
              <a:rPr b="0" lang="pt-BR" sz="2400" spc="-1" strike="noStrike">
                <a:solidFill>
                  <a:srgbClr val="292a76"/>
                </a:solidFill>
                <a:latin typeface="Calibri"/>
              </a:rPr>
              <a:t>Não utiliza espaço em disco a mais para realizar essa operação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lvl="1" marL="659880" indent="-202680" defTabSz="914400">
              <a:lnSpc>
                <a:spcPct val="100000"/>
              </a:lnSpc>
              <a:buClr>
                <a:srgbClr val="292a76"/>
              </a:buClr>
              <a:buFont typeface="Arial"/>
              <a:buChar char="•"/>
            </a:pPr>
            <a:r>
              <a:rPr b="0" lang="pt-BR" sz="2400" spc="-1" strike="noStrike">
                <a:solidFill>
                  <a:srgbClr val="292a76"/>
                </a:solidFill>
                <a:latin typeface="Calibri"/>
              </a:rPr>
              <a:t>Reorganiza os LEAF LEVEL dos índices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lvl="1" marL="659880" indent="-202680" defTabSz="914400">
              <a:lnSpc>
                <a:spcPct val="100000"/>
              </a:lnSpc>
              <a:buClr>
                <a:srgbClr val="292a76"/>
              </a:buClr>
              <a:buFont typeface="Arial"/>
              <a:buChar char="•"/>
            </a:pPr>
            <a:r>
              <a:rPr b="0" lang="pt-BR" sz="2400" spc="-1" strike="noStrike">
                <a:solidFill>
                  <a:srgbClr val="292a76"/>
                </a:solidFill>
                <a:latin typeface="Calibri"/>
              </a:rPr>
              <a:t>Não atualiza as estatísticas dos índices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lvl="1" marL="659880" indent="-202680" defTabSz="914400">
              <a:lnSpc>
                <a:spcPct val="100000"/>
              </a:lnSpc>
              <a:buClr>
                <a:srgbClr val="292a76"/>
              </a:buClr>
              <a:buFont typeface="Arial"/>
              <a:buChar char="•"/>
            </a:pPr>
            <a:r>
              <a:rPr b="0" lang="pt-BR" sz="2400" spc="-1" strike="noStrike">
                <a:solidFill>
                  <a:srgbClr val="292a76"/>
                </a:solidFill>
                <a:latin typeface="Calibri"/>
              </a:rPr>
              <a:t>Se cancelar o comando, não perde o que foi feito. O REBUILD perde.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1" lang="pt-BR" sz="2800" spc="-1" strike="noStrike" u="sng">
                <a:solidFill>
                  <a:srgbClr val="292a76"/>
                </a:solidFill>
                <a:uFillTx/>
                <a:latin typeface="Calibri"/>
              </a:rPr>
              <a:t>REBUILD:</a:t>
            </a: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  <a:p>
            <a:pPr lvl="1" marL="659880" indent="-202680" defTabSz="914400">
              <a:lnSpc>
                <a:spcPct val="100000"/>
              </a:lnSpc>
              <a:buClr>
                <a:srgbClr val="292a76"/>
              </a:buClr>
              <a:buFont typeface="Arial"/>
              <a:buChar char="•"/>
            </a:pPr>
            <a:r>
              <a:rPr b="0" lang="pt-BR" sz="2400" spc="-1" strike="noStrike">
                <a:solidFill>
                  <a:srgbClr val="292a76"/>
                </a:solidFill>
                <a:latin typeface="Calibri"/>
              </a:rPr>
              <a:t>Utiliza espaço em disco temporário para realizar o REBUILD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lvl="1" marL="659880" indent="-202680" defTabSz="914400">
              <a:lnSpc>
                <a:spcPct val="100000"/>
              </a:lnSpc>
              <a:buClr>
                <a:srgbClr val="292a76"/>
              </a:buClr>
              <a:buFont typeface="Arial"/>
              <a:buChar char="•"/>
            </a:pPr>
            <a:r>
              <a:rPr b="0" lang="pt-BR" sz="2400" spc="-1" strike="noStrike">
                <a:solidFill>
                  <a:srgbClr val="292a76"/>
                </a:solidFill>
                <a:latin typeface="Calibri"/>
              </a:rPr>
              <a:t>Destrói o índice e cria novamente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lvl="1" marL="659880" indent="-202680" defTabSz="914400">
              <a:lnSpc>
                <a:spcPct val="100000"/>
              </a:lnSpc>
              <a:buClr>
                <a:srgbClr val="292a76"/>
              </a:buClr>
              <a:buFont typeface="Arial"/>
              <a:buChar char="•"/>
            </a:pPr>
            <a:r>
              <a:rPr b="0" lang="pt-BR" sz="2400" spc="-1" strike="noStrike">
                <a:solidFill>
                  <a:srgbClr val="292a76"/>
                </a:solidFill>
                <a:latin typeface="Calibri"/>
              </a:rPr>
              <a:t>Atualiza as estatísticas dos índices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lvl="1" marL="659880" indent="-202680" defTabSz="914400">
              <a:lnSpc>
                <a:spcPct val="100000"/>
              </a:lnSpc>
              <a:buClr>
                <a:srgbClr val="292a76"/>
              </a:buClr>
              <a:buFont typeface="Arial"/>
              <a:buChar char="•"/>
            </a:pPr>
            <a:r>
              <a:rPr b="0" lang="pt-BR" sz="2400" spc="-1" strike="noStrike">
                <a:solidFill>
                  <a:srgbClr val="292a76"/>
                </a:solidFill>
                <a:latin typeface="Calibri"/>
              </a:rPr>
              <a:t>Causa um Lock grande na tabela quando executado de forma OFFLINE. A versão Enterprise do SQL permite que se execute um REBUILD ONLINE.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5" name="PlaceHolder 1"/>
          <p:cNvSpPr>
            <a:spLocks noGrp="1"/>
          </p:cNvSpPr>
          <p:nvPr>
            <p:ph type="sldNum" idx="42"/>
          </p:nvPr>
        </p:nvSpPr>
        <p:spPr>
          <a:xfrm>
            <a:off x="10476720" y="6602400"/>
            <a:ext cx="1713960" cy="254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1" lang="pt-BR" sz="1400" spc="-1" strike="noStrike">
                <a:solidFill>
                  <a:schemeClr val="lt1"/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A142A365-9EFD-4EEA-91BA-2FE5F94D1EDC}" type="slidenum">
              <a:rPr b="1" lang="pt-BR" sz="1400" spc="-1" strike="noStrike">
                <a:solidFill>
                  <a:schemeClr val="lt1"/>
                </a:solidFill>
                <a:latin typeface="Calibri"/>
              </a:rPr>
              <a:t>32</a:t>
            </a:fld>
            <a:r>
              <a:rPr b="1" lang="pt-BR" sz="1400" spc="-1" strike="noStrike">
                <a:solidFill>
                  <a:schemeClr val="lt1"/>
                </a:solidFill>
                <a:latin typeface="Calibri"/>
              </a:rPr>
              <a:t> de 56</a:t>
            </a:r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15" dur="indefinite" restart="never" nodeType="tmRoot">
          <p:childTnLst>
            <p:seq>
              <p:cTn id="416" dur="indefinite" nodeType="mainSeq">
                <p:childTnLst>
                  <p:par>
                    <p:cTn id="417" fill="hold">
                      <p:stCondLst>
                        <p:cond delay="indefinite"/>
                      </p:stCondLst>
                      <p:childTnLst>
                        <p:par>
                          <p:cTn id="418" fill="hold">
                            <p:stCondLst>
                              <p:cond delay="0"/>
                            </p:stCondLst>
                            <p:childTnLst>
                              <p:par>
                                <p:cTn id="41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3" fill="hold">
                      <p:stCondLst>
                        <p:cond delay="indefinite"/>
                      </p:stCondLst>
                      <p:childTnLst>
                        <p:par>
                          <p:cTn id="424" fill="hold">
                            <p:stCondLst>
                              <p:cond delay="0"/>
                            </p:stCondLst>
                            <p:childTnLst>
                              <p:par>
                                <p:cTn id="42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9" fill="hold">
                      <p:stCondLst>
                        <p:cond delay="indefinite"/>
                      </p:stCondLst>
                      <p:childTnLst>
                        <p:par>
                          <p:cTn id="430" fill="hold">
                            <p:stCondLst>
                              <p:cond delay="0"/>
                            </p:stCondLst>
                            <p:childTnLst>
                              <p:par>
                                <p:cTn id="43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5" fill="hold">
                      <p:stCondLst>
                        <p:cond delay="indefinite"/>
                      </p:stCondLst>
                      <p:childTnLst>
                        <p:par>
                          <p:cTn id="436" fill="hold">
                            <p:stCondLst>
                              <p:cond delay="0"/>
                            </p:stCondLst>
                            <p:childTnLst>
                              <p:par>
                                <p:cTn id="43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9" fill="hold">
                      <p:stCondLst>
                        <p:cond delay="indefinite"/>
                      </p:stCondLst>
                      <p:childTnLst>
                        <p:par>
                          <p:cTn id="440" fill="hold">
                            <p:stCondLst>
                              <p:cond delay="0"/>
                            </p:stCondLst>
                            <p:childTnLst>
                              <p:par>
                                <p:cTn id="44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CaixaDeTexto 7"/>
          <p:cNvSpPr/>
          <p:nvPr/>
        </p:nvSpPr>
        <p:spPr>
          <a:xfrm>
            <a:off x="795240" y="1300680"/>
            <a:ext cx="11265840" cy="4841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85840" indent="-285840" defTabSz="914400">
              <a:lnSpc>
                <a:spcPct val="100000"/>
              </a:lnSpc>
              <a:buClr>
                <a:srgbClr val="002060"/>
              </a:buClr>
              <a:buFont typeface="Arial"/>
              <a:buChar char="•"/>
            </a:pPr>
            <a:r>
              <a:rPr b="1" lang="pt-BR" sz="2600" spc="-1" strike="noStrike">
                <a:solidFill>
                  <a:srgbClr val="002060"/>
                </a:solidFill>
                <a:latin typeface="Calibri"/>
              </a:rPr>
              <a:t>Quando usar um ou outro?</a:t>
            </a:r>
            <a:endParaRPr b="0" lang="pt-BR" sz="26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pt-BR" sz="2600" spc="-1" strike="noStrike">
              <a:solidFill>
                <a:srgbClr val="000000"/>
              </a:solidFill>
              <a:latin typeface="Arial"/>
            </a:endParaRPr>
          </a:p>
          <a:p>
            <a:pPr marL="285840" indent="-285840" defTabSz="914400">
              <a:lnSpc>
                <a:spcPct val="100000"/>
              </a:lnSpc>
              <a:buClr>
                <a:srgbClr val="002060"/>
              </a:buClr>
              <a:buFont typeface="Arial"/>
              <a:buChar char="•"/>
            </a:pPr>
            <a:r>
              <a:rPr b="0" lang="pt-BR" sz="2600" spc="-1" strike="noStrike">
                <a:solidFill>
                  <a:srgbClr val="002060"/>
                </a:solidFill>
                <a:latin typeface="Calibri"/>
              </a:rPr>
              <a:t>Se o percentual de fragmentação for menor que 10 % não faz nada</a:t>
            </a:r>
            <a:endParaRPr b="0" lang="pt-BR" sz="2600" spc="-1" strike="noStrike">
              <a:solidFill>
                <a:srgbClr val="000000"/>
              </a:solidFill>
              <a:latin typeface="Arial"/>
            </a:endParaRPr>
          </a:p>
          <a:p>
            <a:pPr marL="285840" indent="-285840" defTabSz="914400">
              <a:lnSpc>
                <a:spcPct val="100000"/>
              </a:lnSpc>
              <a:buClr>
                <a:srgbClr val="002060"/>
              </a:buClr>
              <a:buFont typeface="Arial"/>
              <a:buChar char="•"/>
            </a:pPr>
            <a:r>
              <a:rPr b="0" lang="pt-BR" sz="2600" spc="-1" strike="noStrike">
                <a:solidFill>
                  <a:srgbClr val="002060"/>
                </a:solidFill>
                <a:latin typeface="Calibri"/>
              </a:rPr>
              <a:t>Se a fragmentação tiver entre 10 % e 30 % REORGANIZE</a:t>
            </a:r>
            <a:endParaRPr b="0" lang="pt-BR" sz="2600" spc="-1" strike="noStrike">
              <a:solidFill>
                <a:srgbClr val="000000"/>
              </a:solidFill>
              <a:latin typeface="Arial"/>
            </a:endParaRPr>
          </a:p>
          <a:p>
            <a:pPr marL="285840" indent="-285840" defTabSz="914400">
              <a:lnSpc>
                <a:spcPct val="100000"/>
              </a:lnSpc>
              <a:buClr>
                <a:srgbClr val="002060"/>
              </a:buClr>
              <a:buFont typeface="Arial"/>
              <a:buChar char="•"/>
            </a:pPr>
            <a:r>
              <a:rPr b="0" lang="pt-BR" sz="2600" spc="-1" strike="noStrike">
                <a:solidFill>
                  <a:srgbClr val="002060"/>
                </a:solidFill>
                <a:latin typeface="Calibri"/>
              </a:rPr>
              <a:t>Se a fragmentação tiver maior que 30 % REBUILD</a:t>
            </a:r>
            <a:endParaRPr b="0" lang="pt-BR" sz="2600" spc="-1" strike="noStrike">
              <a:solidFill>
                <a:srgbClr val="000000"/>
              </a:solidFill>
              <a:latin typeface="Arial"/>
            </a:endParaRPr>
          </a:p>
          <a:p>
            <a:pPr marL="285840" indent="-285840" defTabSz="914400">
              <a:lnSpc>
                <a:spcPct val="100000"/>
              </a:lnSpc>
              <a:buClr>
                <a:srgbClr val="002060"/>
              </a:buClr>
              <a:buFont typeface="Arial"/>
              <a:buChar char="•"/>
            </a:pPr>
            <a:r>
              <a:rPr b="0" lang="pt-BR" sz="2600" spc="-1" strike="noStrike">
                <a:solidFill>
                  <a:srgbClr val="002060"/>
                </a:solidFill>
                <a:latin typeface="Calibri"/>
              </a:rPr>
              <a:t>Índices com menos de 1000 páginas devem ser ignorados</a:t>
            </a:r>
            <a:endParaRPr b="0" lang="pt-BR" sz="26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pt-BR" sz="26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pt-BR" sz="2600" spc="-1" strike="noStrike">
                <a:solidFill>
                  <a:srgbClr val="0000ff"/>
                </a:solidFill>
                <a:latin typeface="Consolas"/>
              </a:rPr>
              <a:t>ALTER</a:t>
            </a:r>
            <a:r>
              <a:rPr b="0" lang="pt-BR" sz="2600" spc="-1" strike="noStrike">
                <a:solidFill>
                  <a:srgbClr val="000000"/>
                </a:solidFill>
                <a:latin typeface="Consolas"/>
              </a:rPr>
              <a:t> </a:t>
            </a:r>
            <a:r>
              <a:rPr b="0" lang="pt-BR" sz="2600" spc="-1" strike="noStrike">
                <a:solidFill>
                  <a:srgbClr val="0000ff"/>
                </a:solidFill>
                <a:latin typeface="Consolas"/>
              </a:rPr>
              <a:t>INDEX</a:t>
            </a:r>
            <a:r>
              <a:rPr b="0" lang="pt-BR" sz="2600" spc="-1" strike="noStrike">
                <a:solidFill>
                  <a:srgbClr val="000000"/>
                </a:solidFill>
                <a:latin typeface="Consolas"/>
              </a:rPr>
              <a:t> </a:t>
            </a:r>
            <a:r>
              <a:rPr b="0" lang="pt-BR" sz="2600" spc="-1" strike="noStrike">
                <a:solidFill>
                  <a:srgbClr val="008080"/>
                </a:solidFill>
                <a:latin typeface="Consolas"/>
              </a:rPr>
              <a:t>SK01_Teste_Fragmentacao</a:t>
            </a:r>
            <a:r>
              <a:rPr b="0" lang="pt-BR" sz="2600" spc="-1" strike="noStrike">
                <a:solidFill>
                  <a:srgbClr val="000000"/>
                </a:solidFill>
                <a:latin typeface="Consolas"/>
              </a:rPr>
              <a:t> </a:t>
            </a:r>
            <a:r>
              <a:rPr b="0" lang="pt-BR" sz="2600" spc="-1" strike="noStrike">
                <a:solidFill>
                  <a:srgbClr val="0000ff"/>
                </a:solidFill>
                <a:latin typeface="Consolas"/>
              </a:rPr>
              <a:t>ON</a:t>
            </a:r>
            <a:r>
              <a:rPr b="0" lang="pt-BR" sz="2600" spc="-1" strike="noStrike">
                <a:solidFill>
                  <a:srgbClr val="000000"/>
                </a:solidFill>
                <a:latin typeface="Consolas"/>
              </a:rPr>
              <a:t> </a:t>
            </a:r>
            <a:r>
              <a:rPr b="0" lang="pt-BR" sz="2600" spc="-1" strike="noStrike">
                <a:solidFill>
                  <a:srgbClr val="008080"/>
                </a:solidFill>
                <a:latin typeface="Consolas"/>
              </a:rPr>
              <a:t>Teste_Fragmentacao</a:t>
            </a:r>
            <a:r>
              <a:rPr b="0" lang="pt-BR" sz="2600" spc="-1" strike="noStrike">
                <a:solidFill>
                  <a:srgbClr val="000000"/>
                </a:solidFill>
                <a:latin typeface="Consolas"/>
              </a:rPr>
              <a:t> </a:t>
            </a:r>
            <a:r>
              <a:rPr b="0" lang="pt-BR" sz="2600" spc="-1" strike="noStrike">
                <a:solidFill>
                  <a:srgbClr val="0000ff"/>
                </a:solidFill>
                <a:latin typeface="Consolas"/>
              </a:rPr>
              <a:t>REORGANIZE</a:t>
            </a:r>
            <a:endParaRPr b="0" lang="pt-BR" sz="26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pt-BR" sz="26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pt-BR" sz="2600" spc="-1" strike="noStrike">
                <a:solidFill>
                  <a:srgbClr val="0000ff"/>
                </a:solidFill>
                <a:latin typeface="Consolas"/>
              </a:rPr>
              <a:t>ALTER</a:t>
            </a:r>
            <a:r>
              <a:rPr b="0" lang="pt-BR" sz="2600" spc="-1" strike="noStrike">
                <a:solidFill>
                  <a:srgbClr val="000000"/>
                </a:solidFill>
                <a:latin typeface="Consolas"/>
              </a:rPr>
              <a:t> </a:t>
            </a:r>
            <a:r>
              <a:rPr b="0" lang="pt-BR" sz="2600" spc="-1" strike="noStrike">
                <a:solidFill>
                  <a:srgbClr val="0000ff"/>
                </a:solidFill>
                <a:latin typeface="Consolas"/>
              </a:rPr>
              <a:t>INDEX</a:t>
            </a:r>
            <a:r>
              <a:rPr b="0" lang="pt-BR" sz="2600" spc="-1" strike="noStrike">
                <a:solidFill>
                  <a:srgbClr val="000000"/>
                </a:solidFill>
                <a:latin typeface="Consolas"/>
              </a:rPr>
              <a:t> </a:t>
            </a:r>
            <a:r>
              <a:rPr b="0" lang="pt-BR" sz="2600" spc="-1" strike="noStrike">
                <a:solidFill>
                  <a:srgbClr val="008080"/>
                </a:solidFill>
                <a:latin typeface="Consolas"/>
              </a:rPr>
              <a:t>SK01_Teste_Fragmentacao</a:t>
            </a:r>
            <a:r>
              <a:rPr b="0" lang="pt-BR" sz="2600" spc="-1" strike="noStrike">
                <a:solidFill>
                  <a:srgbClr val="000000"/>
                </a:solidFill>
                <a:latin typeface="Consolas"/>
              </a:rPr>
              <a:t> </a:t>
            </a:r>
            <a:r>
              <a:rPr b="0" lang="pt-BR" sz="2600" spc="-1" strike="noStrike">
                <a:solidFill>
                  <a:srgbClr val="0000ff"/>
                </a:solidFill>
                <a:latin typeface="Consolas"/>
              </a:rPr>
              <a:t>ON</a:t>
            </a:r>
            <a:r>
              <a:rPr b="0" lang="pt-BR" sz="2600" spc="-1" strike="noStrike">
                <a:solidFill>
                  <a:srgbClr val="000000"/>
                </a:solidFill>
                <a:latin typeface="Consolas"/>
              </a:rPr>
              <a:t> </a:t>
            </a:r>
            <a:r>
              <a:rPr b="0" lang="pt-BR" sz="2600" spc="-1" strike="noStrike">
                <a:solidFill>
                  <a:srgbClr val="008080"/>
                </a:solidFill>
                <a:latin typeface="Consolas"/>
              </a:rPr>
              <a:t>Teste_Fragmentacao</a:t>
            </a:r>
            <a:r>
              <a:rPr b="0" lang="pt-BR" sz="2600" spc="-1" strike="noStrike">
                <a:solidFill>
                  <a:srgbClr val="000000"/>
                </a:solidFill>
                <a:latin typeface="Consolas"/>
              </a:rPr>
              <a:t> </a:t>
            </a:r>
            <a:r>
              <a:rPr b="0" lang="pt-BR" sz="2600" spc="-1" strike="noStrike">
                <a:solidFill>
                  <a:srgbClr val="0000ff"/>
                </a:solidFill>
                <a:latin typeface="Consolas"/>
              </a:rPr>
              <a:t>REBUILD</a:t>
            </a:r>
            <a:endParaRPr b="0" lang="pt-BR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7" name="Título 1"/>
          <p:cNvSpPr/>
          <p:nvPr/>
        </p:nvSpPr>
        <p:spPr>
          <a:xfrm>
            <a:off x="381960" y="206640"/>
            <a:ext cx="8085240" cy="109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1" lang="pt-BR" sz="4000" spc="-1" strike="noStrike">
                <a:solidFill>
                  <a:srgbClr val="002060"/>
                </a:solidFill>
                <a:latin typeface="Calibri"/>
              </a:rPr>
              <a:t>Fragmentação</a:t>
            </a:r>
            <a:endParaRPr b="0" lang="pt-BR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8" name="PlaceHolder 1"/>
          <p:cNvSpPr>
            <a:spLocks noGrp="1"/>
          </p:cNvSpPr>
          <p:nvPr>
            <p:ph type="sldNum" idx="43"/>
          </p:nvPr>
        </p:nvSpPr>
        <p:spPr>
          <a:xfrm>
            <a:off x="10476720" y="6602400"/>
            <a:ext cx="1713960" cy="254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1" lang="pt-BR" sz="1400" spc="-1" strike="noStrike">
                <a:solidFill>
                  <a:schemeClr val="lt1"/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56E4E8B3-8656-4644-BC86-AC60365B9066}" type="slidenum">
              <a:rPr b="1" lang="pt-BR" sz="1400" spc="-1" strike="noStrike">
                <a:solidFill>
                  <a:schemeClr val="lt1"/>
                </a:solidFill>
                <a:latin typeface="Calibri"/>
              </a:rPr>
              <a:t>32</a:t>
            </a:fld>
            <a:r>
              <a:rPr b="1" lang="pt-BR" sz="1400" spc="-1" strike="noStrike">
                <a:solidFill>
                  <a:schemeClr val="lt1"/>
                </a:solidFill>
                <a:latin typeface="Calibri"/>
              </a:rPr>
              <a:t> de 56</a:t>
            </a:r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43" dur="indefinite" restart="never" nodeType="tmRoot">
          <p:childTnLst>
            <p:seq>
              <p:cTn id="444" dur="indefinite" nodeType="mainSeq">
                <p:childTnLst>
                  <p:par>
                    <p:cTn id="445" fill="hold">
                      <p:stCondLst>
                        <p:cond delay="indefinite"/>
                      </p:stCondLst>
                      <p:childTnLst>
                        <p:par>
                          <p:cTn id="446" fill="hold">
                            <p:stCondLst>
                              <p:cond delay="0"/>
                            </p:stCondLst>
                            <p:childTnLst>
                              <p:par>
                                <p:cTn id="44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9" fill="hold">
                      <p:stCondLst>
                        <p:cond delay="indefinite"/>
                      </p:stCondLst>
                      <p:childTnLst>
                        <p:par>
                          <p:cTn id="450" fill="hold">
                            <p:stCondLst>
                              <p:cond delay="0"/>
                            </p:stCondLst>
                            <p:childTnLst>
                              <p:par>
                                <p:cTn id="45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3" fill="hold">
                      <p:stCondLst>
                        <p:cond delay="indefinite"/>
                      </p:stCondLst>
                      <p:childTnLst>
                        <p:par>
                          <p:cTn id="454" fill="hold">
                            <p:stCondLst>
                              <p:cond delay="0"/>
                            </p:stCondLst>
                            <p:childTnLst>
                              <p:par>
                                <p:cTn id="45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7" fill="hold">
                      <p:stCondLst>
                        <p:cond delay="indefinite"/>
                      </p:stCondLst>
                      <p:childTnLst>
                        <p:par>
                          <p:cTn id="458" fill="hold">
                            <p:stCondLst>
                              <p:cond delay="0"/>
                            </p:stCondLst>
                            <p:childTnLst>
                              <p:par>
                                <p:cTn id="45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1" fill="hold">
                      <p:stCondLst>
                        <p:cond delay="indefinite"/>
                      </p:stCondLst>
                      <p:childTnLst>
                        <p:par>
                          <p:cTn id="462" fill="hold">
                            <p:stCondLst>
                              <p:cond delay="0"/>
                            </p:stCondLst>
                            <p:childTnLst>
                              <p:par>
                                <p:cTn id="46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Picture 2" descr="Resultado de imagem para maintenance plan rebuild shrink"/>
          <p:cNvPicPr/>
          <p:nvPr/>
        </p:nvPicPr>
        <p:blipFill>
          <a:blip r:embed="rId1"/>
          <a:stretch/>
        </p:blipFill>
        <p:spPr>
          <a:xfrm>
            <a:off x="951480" y="2828520"/>
            <a:ext cx="4168440" cy="2858040"/>
          </a:xfrm>
          <a:prstGeom prst="rect">
            <a:avLst/>
          </a:prstGeom>
          <a:ln w="0">
            <a:noFill/>
          </a:ln>
        </p:spPr>
      </p:pic>
      <p:sp>
        <p:nvSpPr>
          <p:cNvPr id="220" name="Retângulo 2"/>
          <p:cNvSpPr/>
          <p:nvPr/>
        </p:nvSpPr>
        <p:spPr>
          <a:xfrm>
            <a:off x="2693880" y="339480"/>
            <a:ext cx="4056120" cy="734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1" lang="pt-BR" sz="4230" spc="-1" strike="noStrike">
                <a:solidFill>
                  <a:srgbClr val="292a76"/>
                </a:solidFill>
                <a:latin typeface="Calibri"/>
              </a:rPr>
              <a:t>Fragmentação</a:t>
            </a:r>
            <a:endParaRPr b="0" lang="pt-BR" sz="423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1" name="Retângulo 3"/>
          <p:cNvSpPr/>
          <p:nvPr/>
        </p:nvSpPr>
        <p:spPr>
          <a:xfrm>
            <a:off x="756000" y="1794960"/>
            <a:ext cx="4538880" cy="163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1" lang="pt-BR" sz="2540" spc="-1" strike="noStrike">
                <a:solidFill>
                  <a:srgbClr val="292a76"/>
                </a:solidFill>
                <a:latin typeface="Calibri"/>
              </a:rPr>
              <a:t>Fica Tranquilo Walter(Walt), </a:t>
            </a:r>
            <a:endParaRPr b="0" lang="pt-BR" sz="2540" spc="-1" strike="noStrike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r>
              <a:rPr b="1" lang="pt-BR" sz="2540" spc="-1" strike="noStrike">
                <a:solidFill>
                  <a:srgbClr val="292a76"/>
                </a:solidFill>
                <a:latin typeface="Calibri"/>
              </a:rPr>
              <a:t>eu tenho um Job de Rebuild!!!</a:t>
            </a:r>
            <a:endParaRPr b="0" lang="pt-BR" sz="254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22" name="Picture 4" descr="Run an UPDATE script only to realize I left out the WHERE clause. (HT @spitz93147)"/>
          <p:cNvPicPr/>
          <p:nvPr/>
        </p:nvPicPr>
        <p:blipFill>
          <a:blip r:embed="rId2"/>
          <a:stretch/>
        </p:blipFill>
        <p:spPr>
          <a:xfrm>
            <a:off x="5965920" y="2828520"/>
            <a:ext cx="5667480" cy="3382920"/>
          </a:xfrm>
          <a:prstGeom prst="rect">
            <a:avLst/>
          </a:prstGeom>
          <a:ln w="0">
            <a:noFill/>
          </a:ln>
        </p:spPr>
      </p:pic>
      <p:cxnSp>
        <p:nvCxnSpPr>
          <p:cNvPr id="223" name="Conector de Seta Reta 6"/>
          <p:cNvCxnSpPr/>
          <p:nvPr/>
        </p:nvCxnSpPr>
        <p:spPr>
          <a:xfrm>
            <a:off x="7288560" y="2417400"/>
            <a:ext cx="493200" cy="625680"/>
          </a:xfrm>
          <a:prstGeom prst="straightConnector1">
            <a:avLst/>
          </a:prstGeom>
          <a:ln w="76200">
            <a:solidFill>
              <a:srgbClr val="000099"/>
            </a:solidFill>
            <a:round/>
            <a:tailEnd len="med" type="triangle" w="med"/>
          </a:ln>
        </p:spPr>
      </p:cxnSp>
      <p:sp>
        <p:nvSpPr>
          <p:cNvPr id="224" name="CaixaDeTexto 7"/>
          <p:cNvSpPr/>
          <p:nvPr/>
        </p:nvSpPr>
        <p:spPr>
          <a:xfrm>
            <a:off x="6834600" y="1697040"/>
            <a:ext cx="3930120" cy="125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1" lang="pt-BR" sz="2540" spc="-1" strike="noStrike">
                <a:solidFill>
                  <a:srgbClr val="292a76"/>
                </a:solidFill>
                <a:latin typeface="Calibri"/>
              </a:rPr>
              <a:t>Para quem não conhece,</a:t>
            </a:r>
            <a:endParaRPr b="0" lang="pt-BR" sz="2540" spc="-1" strike="noStrike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r>
              <a:rPr b="1" lang="pt-BR" sz="2540" spc="-1" strike="noStrike">
                <a:solidFill>
                  <a:srgbClr val="292a76"/>
                </a:solidFill>
                <a:latin typeface="Calibri"/>
              </a:rPr>
              <a:t>esse é o Walter!</a:t>
            </a:r>
            <a:endParaRPr b="0" lang="pt-BR" sz="254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5" name="PlaceHolder 1"/>
          <p:cNvSpPr>
            <a:spLocks noGrp="1"/>
          </p:cNvSpPr>
          <p:nvPr>
            <p:ph type="sldNum" idx="44"/>
          </p:nvPr>
        </p:nvSpPr>
        <p:spPr>
          <a:xfrm>
            <a:off x="10476720" y="6602400"/>
            <a:ext cx="1713960" cy="254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1" lang="pt-BR" sz="1400" spc="-1" strike="noStrike">
                <a:solidFill>
                  <a:schemeClr val="lt1"/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1A8814E8-1530-4A47-8858-E1F6DB427B75}" type="slidenum">
              <a:rPr b="1" lang="pt-BR" sz="1400" spc="-1" strike="noStrike">
                <a:solidFill>
                  <a:schemeClr val="lt1"/>
                </a:solidFill>
                <a:latin typeface="Calibri"/>
              </a:rPr>
              <a:t>32</a:t>
            </a:fld>
            <a:r>
              <a:rPr b="1" lang="pt-BR" sz="1400" spc="-1" strike="noStrike">
                <a:solidFill>
                  <a:schemeClr val="lt1"/>
                </a:solidFill>
                <a:latin typeface="Calibri"/>
              </a:rPr>
              <a:t> de 56</a:t>
            </a:r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67" dur="indefinite" restart="never" nodeType="tmRoot">
          <p:childTnLst>
            <p:seq>
              <p:cTn id="468" dur="indefinite" nodeType="mainSeq">
                <p:childTnLst>
                  <p:par>
                    <p:cTn id="469" fill="hold">
                      <p:stCondLst>
                        <p:cond delay="indefinite"/>
                      </p:stCondLst>
                      <p:childTnLst>
                        <p:par>
                          <p:cTn id="470" fill="hold">
                            <p:stCondLst>
                              <p:cond delay="0"/>
                            </p:stCondLst>
                            <p:childTnLst>
                              <p:par>
                                <p:cTn id="47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3" fill="hold">
                      <p:stCondLst>
                        <p:cond delay="indefinite"/>
                      </p:stCondLst>
                      <p:childTnLst>
                        <p:par>
                          <p:cTn id="474" fill="hold">
                            <p:stCondLst>
                              <p:cond delay="0"/>
                            </p:stCondLst>
                            <p:childTnLst>
                              <p:par>
                                <p:cTn id="47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7" fill="hold">
                      <p:stCondLst>
                        <p:cond delay="indefinite"/>
                      </p:stCondLst>
                      <p:childTnLst>
                        <p:par>
                          <p:cTn id="478" fill="hold">
                            <p:stCondLst>
                              <p:cond delay="0"/>
                            </p:stCondLst>
                            <p:childTnLst>
                              <p:par>
                                <p:cTn id="47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Título 1"/>
          <p:cNvSpPr/>
          <p:nvPr/>
        </p:nvSpPr>
        <p:spPr>
          <a:xfrm>
            <a:off x="381960" y="206640"/>
            <a:ext cx="8085240" cy="109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1" lang="pt-BR" sz="4000" spc="-1" strike="noStrike">
                <a:solidFill>
                  <a:srgbClr val="002060"/>
                </a:solidFill>
                <a:latin typeface="Calibri"/>
              </a:rPr>
              <a:t>Rotinas de Manutenção</a:t>
            </a:r>
            <a:endParaRPr b="0" lang="pt-BR" sz="4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27" name="Picture 2" descr="When Ola Hallengren’s maintenance script handles my index rebuilds"/>
          <p:cNvPicPr/>
          <p:nvPr/>
        </p:nvPicPr>
        <p:blipFill>
          <a:blip r:embed="rId1"/>
          <a:stretch/>
        </p:blipFill>
        <p:spPr>
          <a:xfrm>
            <a:off x="5200200" y="1991160"/>
            <a:ext cx="6739200" cy="3790440"/>
          </a:xfrm>
          <a:prstGeom prst="rect">
            <a:avLst/>
          </a:prstGeom>
          <a:ln w="0">
            <a:noFill/>
          </a:ln>
        </p:spPr>
      </p:pic>
      <p:sp>
        <p:nvSpPr>
          <p:cNvPr id="228" name="Retângulo 5"/>
          <p:cNvSpPr/>
          <p:nvPr/>
        </p:nvSpPr>
        <p:spPr>
          <a:xfrm>
            <a:off x="362520" y="1556640"/>
            <a:ext cx="4017240" cy="13806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3200400" defTabSz="914400">
              <a:lnSpc>
                <a:spcPct val="100000"/>
              </a:lnSpc>
            </a:pPr>
            <a:endParaRPr b="0" lang="pt-BR" sz="2200" spc="-1" strike="noStrike">
              <a:solidFill>
                <a:srgbClr val="000000"/>
              </a:solidFill>
              <a:latin typeface="Arial"/>
            </a:endParaRPr>
          </a:p>
          <a:p>
            <a:pPr marL="3200400" algn="ctr" defTabSz="914400">
              <a:lnSpc>
                <a:spcPct val="100000"/>
              </a:lnSpc>
            </a:pPr>
            <a:endParaRPr b="0" lang="pt-BR" sz="3000" spc="-1" strike="noStrike">
              <a:solidFill>
                <a:srgbClr val="000000"/>
              </a:solidFill>
              <a:latin typeface="Arial"/>
            </a:endParaRPr>
          </a:p>
          <a:p>
            <a:pPr marL="3200400" algn="ctr" defTabSz="914400">
              <a:lnSpc>
                <a:spcPct val="100000"/>
              </a:lnSpc>
            </a:pPr>
            <a:r>
              <a:rPr b="0" lang="pt-BR" sz="3000" spc="-1" strike="noStrike">
                <a:solidFill>
                  <a:srgbClr val="292a76"/>
                </a:solidFill>
                <a:latin typeface="Segoe UI"/>
              </a:rPr>
              <a:t>“</a:t>
            </a:r>
            <a:r>
              <a:rPr b="0" lang="pt-BR" sz="3000" spc="-1" strike="noStrike">
                <a:solidFill>
                  <a:srgbClr val="292a76"/>
                </a:solidFill>
                <a:latin typeface="Segoe UI"/>
              </a:rPr>
              <a:t>Quando você cria jobs de atualização de estatísticas e desfragmentação de índices.”</a:t>
            </a:r>
            <a:endParaRPr b="0" lang="pt-BR" sz="3000" spc="-1" strike="noStrike">
              <a:solidFill>
                <a:srgbClr val="000000"/>
              </a:solidFill>
              <a:latin typeface="Arial"/>
            </a:endParaRPr>
          </a:p>
          <a:p>
            <a:pPr marL="3200400" defTabSz="914400">
              <a:lnSpc>
                <a:spcPct val="100000"/>
              </a:lnSpc>
            </a:pPr>
            <a:endParaRPr b="0" lang="pt-BR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9" name="PlaceHolder 1"/>
          <p:cNvSpPr>
            <a:spLocks noGrp="1"/>
          </p:cNvSpPr>
          <p:nvPr>
            <p:ph type="sldNum" idx="45"/>
          </p:nvPr>
        </p:nvSpPr>
        <p:spPr>
          <a:xfrm>
            <a:off x="10476720" y="6602400"/>
            <a:ext cx="1713960" cy="254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1" lang="pt-BR" sz="1400" spc="-1" strike="noStrike">
                <a:solidFill>
                  <a:schemeClr val="lt1"/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98839E57-9D1D-44AF-8113-880BE734EBBC}" type="slidenum">
              <a:rPr b="1" lang="pt-BR" sz="1400" spc="-1" strike="noStrike">
                <a:solidFill>
                  <a:schemeClr val="lt1"/>
                </a:solidFill>
                <a:latin typeface="Calibri"/>
              </a:rPr>
              <a:t>32</a:t>
            </a:fld>
            <a:r>
              <a:rPr b="1" lang="pt-BR" sz="1400" spc="-1" strike="noStrike">
                <a:solidFill>
                  <a:schemeClr val="lt1"/>
                </a:solidFill>
                <a:latin typeface="Calibri"/>
              </a:rPr>
              <a:t> de 56</a:t>
            </a:r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85" dur="indefinite" restart="never" nodeType="tmRoot">
          <p:childTnLst>
            <p:seq>
              <p:cTn id="486" dur="indefinite" nodeType="mainSeq">
                <p:childTnLst>
                  <p:par>
                    <p:cTn id="487" fill="hold">
                      <p:stCondLst>
                        <p:cond delay="indefinite"/>
                      </p:stCondLst>
                      <p:childTnLst>
                        <p:par>
                          <p:cTn id="488" fill="hold">
                            <p:stCondLst>
                              <p:cond delay="0"/>
                            </p:stCondLst>
                            <p:childTnLst>
                              <p:par>
                                <p:cTn id="48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CaixaDeTexto 3"/>
          <p:cNvSpPr/>
          <p:nvPr/>
        </p:nvSpPr>
        <p:spPr>
          <a:xfrm>
            <a:off x="1183680" y="3575160"/>
            <a:ext cx="6553440" cy="1643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pt-BR" sz="3400" spc="-1" strike="noStrike">
                <a:solidFill>
                  <a:schemeClr val="lt1"/>
                </a:solidFill>
                <a:latin typeface="Calibri"/>
              </a:rPr>
              <a:t>Tarefas do dia a dia de um DBA</a:t>
            </a:r>
            <a:endParaRPr b="0" lang="pt-BR" sz="34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pt-BR" sz="3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1" name="CaixaDeTexto 7"/>
          <p:cNvSpPr/>
          <p:nvPr/>
        </p:nvSpPr>
        <p:spPr>
          <a:xfrm>
            <a:off x="795240" y="1300680"/>
            <a:ext cx="11265840" cy="3107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endParaRPr b="0" lang="pt-BR" sz="6600" spc="-1" strike="noStrike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endParaRPr b="0" lang="pt-BR" sz="6600" spc="-1" strike="noStrike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r>
              <a:rPr b="1" lang="pt-BR" sz="6600" spc="-1" strike="noStrike">
                <a:solidFill>
                  <a:srgbClr val="002060"/>
                </a:solidFill>
                <a:latin typeface="Calibri"/>
              </a:rPr>
              <a:t>DEMO</a:t>
            </a:r>
            <a:endParaRPr b="0" lang="pt-BR" sz="6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2" name="Título 1"/>
          <p:cNvSpPr/>
          <p:nvPr/>
        </p:nvSpPr>
        <p:spPr>
          <a:xfrm>
            <a:off x="381960" y="206640"/>
            <a:ext cx="8085240" cy="109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1" lang="pt-BR" sz="4000" spc="-1" strike="noStrike">
                <a:solidFill>
                  <a:srgbClr val="002060"/>
                </a:solidFill>
                <a:latin typeface="Calibri"/>
              </a:rPr>
              <a:t>Fragmentação</a:t>
            </a:r>
            <a:endParaRPr b="0" lang="pt-BR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3" name="PlaceHolder 1"/>
          <p:cNvSpPr>
            <a:spLocks noGrp="1"/>
          </p:cNvSpPr>
          <p:nvPr>
            <p:ph type="sldNum" idx="46"/>
          </p:nvPr>
        </p:nvSpPr>
        <p:spPr>
          <a:xfrm>
            <a:off x="10476720" y="6602400"/>
            <a:ext cx="1713960" cy="254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1" lang="pt-BR" sz="1400" spc="-1" strike="noStrike">
                <a:solidFill>
                  <a:schemeClr val="lt1"/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F3DFBE57-62DC-4F9A-BCF5-710537FB3CD8}" type="slidenum">
              <a:rPr b="1" lang="pt-BR" sz="1400" spc="-1" strike="noStrike">
                <a:solidFill>
                  <a:schemeClr val="lt1"/>
                </a:solidFill>
                <a:latin typeface="Calibri"/>
              </a:rPr>
              <a:t>32</a:t>
            </a:fld>
            <a:r>
              <a:rPr b="1" lang="pt-BR" sz="1400" spc="-1" strike="noStrike">
                <a:solidFill>
                  <a:schemeClr val="lt1"/>
                </a:solidFill>
                <a:latin typeface="Calibri"/>
              </a:rPr>
              <a:t> de 56</a:t>
            </a:r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CaixaDeTexto 7"/>
          <p:cNvSpPr/>
          <p:nvPr/>
        </p:nvSpPr>
        <p:spPr>
          <a:xfrm>
            <a:off x="795240" y="1300680"/>
            <a:ext cx="11265840" cy="521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457200" indent="-457200" defTabSz="914400">
              <a:lnSpc>
                <a:spcPct val="100000"/>
              </a:lnSpc>
              <a:buClr>
                <a:srgbClr val="002060"/>
              </a:buClr>
              <a:buFont typeface="Arial"/>
              <a:buChar char="•"/>
            </a:pPr>
            <a:r>
              <a:rPr b="1" lang="pt-BR" sz="2800" spc="-1" strike="noStrike">
                <a:solidFill>
                  <a:srgbClr val="002060"/>
                </a:solidFill>
                <a:latin typeface="Calibri"/>
              </a:rPr>
              <a:t>DMV</a:t>
            </a:r>
            <a:r>
              <a:rPr b="0" lang="pt-BR" sz="2800" spc="-1" strike="noStrike">
                <a:solidFill>
                  <a:srgbClr val="002060"/>
                </a:solidFill>
                <a:latin typeface="Calibri"/>
              </a:rPr>
              <a:t> é o nome mais comum para </a:t>
            </a:r>
            <a:r>
              <a:rPr b="1" lang="pt-BR" sz="2800" spc="-1" strike="noStrike">
                <a:solidFill>
                  <a:srgbClr val="002060"/>
                </a:solidFill>
                <a:latin typeface="Calibri"/>
              </a:rPr>
              <a:t>views</a:t>
            </a:r>
            <a:r>
              <a:rPr b="0" lang="pt-BR" sz="2800" spc="-1" strike="noStrike">
                <a:solidFill>
                  <a:srgbClr val="002060"/>
                </a:solidFill>
                <a:latin typeface="Calibri"/>
              </a:rPr>
              <a:t> (Dynamic Management Views) e </a:t>
            </a:r>
            <a:r>
              <a:rPr b="1" lang="pt-BR" sz="2800" spc="-1" strike="noStrike">
                <a:solidFill>
                  <a:srgbClr val="002060"/>
                </a:solidFill>
                <a:latin typeface="Calibri"/>
              </a:rPr>
              <a:t>functions</a:t>
            </a:r>
            <a:r>
              <a:rPr b="0" lang="pt-BR" sz="2800" spc="-1" strike="noStrike">
                <a:solidFill>
                  <a:srgbClr val="002060"/>
                </a:solidFill>
                <a:latin typeface="Calibri"/>
              </a:rPr>
              <a:t> (Dynamic Management Functions). Foram </a:t>
            </a:r>
            <a:r>
              <a:rPr b="1" lang="pt-BR" sz="2800" spc="-1" strike="noStrike">
                <a:solidFill>
                  <a:srgbClr val="002060"/>
                </a:solidFill>
                <a:latin typeface="Calibri"/>
              </a:rPr>
              <a:t>implementadas</a:t>
            </a:r>
            <a:r>
              <a:rPr b="0" lang="pt-BR" sz="2800" spc="-1" strike="noStrike">
                <a:solidFill>
                  <a:srgbClr val="002060"/>
                </a:solidFill>
                <a:latin typeface="Calibri"/>
              </a:rPr>
              <a:t> a partir do </a:t>
            </a:r>
            <a:r>
              <a:rPr b="1" lang="pt-BR" sz="2800" spc="-1" strike="noStrike">
                <a:solidFill>
                  <a:srgbClr val="002060"/>
                </a:solidFill>
                <a:latin typeface="Calibri"/>
              </a:rPr>
              <a:t>SQL Server 2005</a:t>
            </a: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  <a:p>
            <a:pPr marL="457200" indent="-457200" defTabSz="914400">
              <a:lnSpc>
                <a:spcPct val="100000"/>
              </a:lnSpc>
              <a:buClr>
                <a:srgbClr val="002060"/>
              </a:buClr>
              <a:buFont typeface="Arial"/>
              <a:buChar char="•"/>
            </a:pPr>
            <a:r>
              <a:rPr b="0" lang="pt-BR" sz="2800" spc="-1" strike="noStrike">
                <a:solidFill>
                  <a:srgbClr val="002060"/>
                </a:solidFill>
                <a:latin typeface="Calibri"/>
              </a:rPr>
              <a:t>São metadados que ficam armazenados no schema </a:t>
            </a:r>
            <a:r>
              <a:rPr b="0" i="1" lang="pt-BR" sz="2800" spc="-1" strike="noStrike">
                <a:solidFill>
                  <a:srgbClr val="002060"/>
                </a:solidFill>
                <a:latin typeface="Calibri"/>
              </a:rPr>
              <a:t>sys</a:t>
            </a:r>
            <a:r>
              <a:rPr b="0" lang="pt-BR" sz="2800" spc="-1" strike="noStrike">
                <a:solidFill>
                  <a:srgbClr val="002060"/>
                </a:solidFill>
                <a:latin typeface="Calibri"/>
              </a:rPr>
              <a:t>, iniciam com </a:t>
            </a:r>
            <a:r>
              <a:rPr b="0" i="1" lang="pt-BR" sz="2800" spc="-1" strike="noStrike">
                <a:solidFill>
                  <a:srgbClr val="002060"/>
                </a:solidFill>
                <a:latin typeface="Calibri"/>
              </a:rPr>
              <a:t>sys.dm_*</a:t>
            </a:r>
            <a:r>
              <a:rPr b="0" lang="pt-BR" sz="2800" spc="-1" strike="noStrike">
                <a:solidFill>
                  <a:srgbClr val="002060"/>
                </a:solidFill>
                <a:latin typeface="Calibri"/>
              </a:rPr>
              <a:t> e permitem explorar o </a:t>
            </a:r>
            <a:r>
              <a:rPr b="1" lang="pt-BR" sz="2800" spc="-1" strike="noStrike">
                <a:solidFill>
                  <a:srgbClr val="002060"/>
                </a:solidFill>
                <a:latin typeface="Calibri"/>
              </a:rPr>
              <a:t>comportamento interno do SQL Server </a:t>
            </a:r>
            <a:r>
              <a:rPr b="0" lang="pt-BR" sz="2800" spc="-1" strike="noStrike">
                <a:solidFill>
                  <a:srgbClr val="002060"/>
                </a:solidFill>
                <a:latin typeface="Calibri"/>
              </a:rPr>
              <a:t>com comando SELECT</a:t>
            </a: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  <a:p>
            <a:pPr marL="457200" indent="-457200" defTabSz="914400">
              <a:lnSpc>
                <a:spcPct val="100000"/>
              </a:lnSpc>
              <a:buClr>
                <a:srgbClr val="002060"/>
              </a:buClr>
              <a:buFont typeface="Arial"/>
              <a:buChar char="•"/>
            </a:pPr>
            <a:r>
              <a:rPr b="0" lang="pt-BR" sz="2800" spc="-1" strike="noStrike">
                <a:solidFill>
                  <a:srgbClr val="002060"/>
                </a:solidFill>
                <a:latin typeface="Calibri"/>
              </a:rPr>
              <a:t>Contêm muitas informações adicionais que não fazem parte de procedures de sistemas e com detalhes riquíssimos onde podemos cruzar informações entre varias DMVs e obter um diagnóstico preciso sobre o que você procura</a:t>
            </a: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5" name="Título 1"/>
          <p:cNvSpPr/>
          <p:nvPr/>
        </p:nvSpPr>
        <p:spPr>
          <a:xfrm>
            <a:off x="381960" y="206640"/>
            <a:ext cx="8085240" cy="109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1" lang="pt-BR" sz="4000" spc="-1" strike="noStrike">
                <a:solidFill>
                  <a:srgbClr val="002060"/>
                </a:solidFill>
                <a:latin typeface="Calibri"/>
              </a:rPr>
              <a:t>DMV - Dynamic Management Views</a:t>
            </a:r>
            <a:endParaRPr b="0" lang="pt-BR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6" name="PlaceHolder 1"/>
          <p:cNvSpPr>
            <a:spLocks noGrp="1"/>
          </p:cNvSpPr>
          <p:nvPr>
            <p:ph type="sldNum" idx="47"/>
          </p:nvPr>
        </p:nvSpPr>
        <p:spPr>
          <a:xfrm>
            <a:off x="10476720" y="6602400"/>
            <a:ext cx="1713960" cy="254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1" lang="pt-BR" sz="1400" spc="-1" strike="noStrike">
                <a:solidFill>
                  <a:schemeClr val="lt1"/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AB640B49-A16D-4FEC-9264-A0C8ADED0C40}" type="slidenum">
              <a:rPr b="1" lang="pt-BR" sz="1400" spc="-1" strike="noStrike">
                <a:solidFill>
                  <a:schemeClr val="lt1"/>
                </a:solidFill>
                <a:latin typeface="Calibri"/>
              </a:rPr>
              <a:t>32</a:t>
            </a:fld>
            <a:r>
              <a:rPr b="1" lang="pt-BR" sz="1400" spc="-1" strike="noStrike">
                <a:solidFill>
                  <a:schemeClr val="lt1"/>
                </a:solidFill>
                <a:latin typeface="Calibri"/>
              </a:rPr>
              <a:t> de 56</a:t>
            </a:r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91" dur="indefinite" restart="never" nodeType="tmRoot">
          <p:childTnLst>
            <p:seq>
              <p:cTn id="492" dur="indefinite" nodeType="mainSeq">
                <p:childTnLst>
                  <p:par>
                    <p:cTn id="493" fill="hold">
                      <p:stCondLst>
                        <p:cond delay="indefinite"/>
                      </p:stCondLst>
                      <p:childTnLst>
                        <p:par>
                          <p:cTn id="494" fill="hold">
                            <p:stCondLst>
                              <p:cond delay="0"/>
                            </p:stCondLst>
                            <p:childTnLst>
                              <p:par>
                                <p:cTn id="49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7" fill="hold">
                      <p:stCondLst>
                        <p:cond delay="indefinite"/>
                      </p:stCondLst>
                      <p:childTnLst>
                        <p:par>
                          <p:cTn id="498" fill="hold">
                            <p:stCondLst>
                              <p:cond delay="0"/>
                            </p:stCondLst>
                            <p:childTnLst>
                              <p:par>
                                <p:cTn id="49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CaixaDeTexto 7"/>
          <p:cNvSpPr/>
          <p:nvPr/>
        </p:nvSpPr>
        <p:spPr>
          <a:xfrm>
            <a:off x="795240" y="1300680"/>
            <a:ext cx="11265840" cy="446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  <a:p>
            <a:pPr marL="457200" indent="-457200" defTabSz="914400">
              <a:lnSpc>
                <a:spcPct val="100000"/>
              </a:lnSpc>
              <a:buClr>
                <a:srgbClr val="002060"/>
              </a:buClr>
              <a:buFont typeface="Arial"/>
              <a:buChar char="•"/>
            </a:pPr>
            <a:r>
              <a:rPr b="1" lang="pt-BR" sz="2800" spc="-1" strike="noStrike">
                <a:solidFill>
                  <a:srgbClr val="002060"/>
                </a:solidFill>
                <a:latin typeface="Calibri"/>
              </a:rPr>
              <a:t>dm_db_index_usage_stats</a:t>
            </a:r>
            <a:r>
              <a:rPr b="0" lang="pt-BR" sz="2800" spc="-1" strike="noStrike">
                <a:solidFill>
                  <a:srgbClr val="002060"/>
                </a:solidFill>
                <a:latin typeface="Calibri"/>
              </a:rPr>
              <a:t> – Essa DMV informa quantas vezes um índice foi utilizado desde a última vez que o SQL Server foi reiniciado. </a:t>
            </a: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2" marL="1257480" indent="-457200" defTabSz="914400">
              <a:lnSpc>
                <a:spcPct val="100000"/>
              </a:lnSpc>
              <a:buClr>
                <a:srgbClr val="002060"/>
              </a:buClr>
              <a:buFont typeface="Arial"/>
              <a:buChar char="•"/>
            </a:pPr>
            <a:r>
              <a:rPr b="0" lang="pt-BR" sz="2000" spc="-1" strike="noStrike">
                <a:solidFill>
                  <a:srgbClr val="002060"/>
                </a:solidFill>
                <a:latin typeface="Calibri"/>
              </a:rPr>
              <a:t>BUG no SQL 2012 e 2014 (reinicia com REBUILD):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3" marL="1828800" indent="-457200" defTabSz="914400">
              <a:lnSpc>
                <a:spcPct val="100000"/>
              </a:lnSpc>
              <a:buClr>
                <a:srgbClr val="002060"/>
              </a:buClr>
              <a:buFont typeface="Arial"/>
              <a:buChar char="•"/>
            </a:pPr>
            <a:r>
              <a:rPr b="0" lang="pt-BR" sz="2000" spc="-1" strike="noStrike" u="sng">
                <a:solidFill>
                  <a:srgbClr val="0563c1"/>
                </a:solidFill>
                <a:uFillTx/>
                <a:latin typeface="Calibri"/>
                <a:hlinkClick r:id="rId1"/>
              </a:rPr>
              <a:t>http://www.littlekendra.com/2016/05/18/index-usage-stats-bug-fixed-in-sql-server-2012-sp2-cu12-sp3-cu3/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  <a:p>
            <a:pPr marL="457200" indent="-457200" defTabSz="914400">
              <a:lnSpc>
                <a:spcPct val="100000"/>
              </a:lnSpc>
              <a:buClr>
                <a:srgbClr val="002060"/>
              </a:buClr>
              <a:buFont typeface="Arial"/>
              <a:buChar char="•"/>
            </a:pPr>
            <a:r>
              <a:rPr b="0" lang="pt-BR" sz="2800" spc="-1" strike="noStrike">
                <a:solidFill>
                  <a:srgbClr val="002060"/>
                </a:solidFill>
                <a:latin typeface="Calibri"/>
              </a:rPr>
              <a:t>Para não perder informação em caso de restart do SQL, crio uma rotina que guarda essa informação de forma diária. Muito útil para decidir na exclusão de um índice</a:t>
            </a: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8" name="Título 1"/>
          <p:cNvSpPr/>
          <p:nvPr/>
        </p:nvSpPr>
        <p:spPr>
          <a:xfrm>
            <a:off x="381960" y="206640"/>
            <a:ext cx="8085240" cy="109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  <a:spcAft>
                <a:spcPts val="799"/>
              </a:spcAft>
            </a:pPr>
            <a:r>
              <a:rPr b="1" lang="pt-BR" sz="4000" spc="-1" strike="noStrike">
                <a:solidFill>
                  <a:srgbClr val="002060"/>
                </a:solidFill>
                <a:latin typeface="Calibri"/>
              </a:rPr>
              <a:t>DMV - Utilização de Índices no SQL Server</a:t>
            </a:r>
            <a:endParaRPr b="0" lang="pt-BR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9" name="PlaceHolder 1"/>
          <p:cNvSpPr>
            <a:spLocks noGrp="1"/>
          </p:cNvSpPr>
          <p:nvPr>
            <p:ph type="sldNum" idx="48"/>
          </p:nvPr>
        </p:nvSpPr>
        <p:spPr>
          <a:xfrm>
            <a:off x="10476720" y="6602400"/>
            <a:ext cx="1713960" cy="254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1" lang="pt-BR" sz="1400" spc="-1" strike="noStrike">
                <a:solidFill>
                  <a:schemeClr val="lt1"/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9C7738E8-2336-46EC-B65D-B5FD7600A204}" type="slidenum">
              <a:rPr b="1" lang="pt-BR" sz="1400" spc="-1" strike="noStrike">
                <a:solidFill>
                  <a:schemeClr val="lt1"/>
                </a:solidFill>
                <a:latin typeface="Calibri"/>
              </a:rPr>
              <a:t>32</a:t>
            </a:fld>
            <a:r>
              <a:rPr b="1" lang="pt-BR" sz="1400" spc="-1" strike="noStrike">
                <a:solidFill>
                  <a:schemeClr val="lt1"/>
                </a:solidFill>
                <a:latin typeface="Calibri"/>
              </a:rPr>
              <a:t> de 56</a:t>
            </a:r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01" dur="indefinite" restart="never" nodeType="tmRoot">
          <p:childTnLst>
            <p:seq>
              <p:cTn id="502" dur="indefinite" nodeType="mainSeq">
                <p:childTnLst>
                  <p:par>
                    <p:cTn id="503" fill="hold">
                      <p:stCondLst>
                        <p:cond delay="indefinite"/>
                      </p:stCondLst>
                      <p:childTnLst>
                        <p:par>
                          <p:cTn id="504" fill="hold">
                            <p:stCondLst>
                              <p:cond delay="0"/>
                            </p:stCondLst>
                            <p:childTnLst>
                              <p:par>
                                <p:cTn id="50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1" fill="hold">
                      <p:stCondLst>
                        <p:cond delay="indefinite"/>
                      </p:stCondLst>
                      <p:childTnLst>
                        <p:par>
                          <p:cTn id="512" fill="hold">
                            <p:stCondLst>
                              <p:cond delay="0"/>
                            </p:stCondLst>
                            <p:childTnLst>
                              <p:par>
                                <p:cTn id="51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CaixaDeTexto 3"/>
          <p:cNvSpPr/>
          <p:nvPr/>
        </p:nvSpPr>
        <p:spPr>
          <a:xfrm>
            <a:off x="1183680" y="3575160"/>
            <a:ext cx="6553440" cy="1643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pt-BR" sz="3400" spc="-1" strike="noStrike">
                <a:solidFill>
                  <a:schemeClr val="lt1"/>
                </a:solidFill>
                <a:latin typeface="Calibri"/>
              </a:rPr>
              <a:t>Tarefas do dia a dia de um DBA</a:t>
            </a:r>
            <a:endParaRPr b="0" lang="pt-BR" sz="34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pt-BR" sz="3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Título 1"/>
          <p:cNvSpPr/>
          <p:nvPr/>
        </p:nvSpPr>
        <p:spPr>
          <a:xfrm>
            <a:off x="381960" y="366840"/>
            <a:ext cx="8085240" cy="769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9999"/>
          </a:bodyPr>
          <a:p>
            <a:pPr algn="ctr" defTabSz="914400">
              <a:lnSpc>
                <a:spcPct val="100000"/>
              </a:lnSpc>
            </a:pPr>
            <a:r>
              <a:rPr b="1" lang="pt-BR" sz="4000" spc="-1" strike="noStrike">
                <a:solidFill>
                  <a:srgbClr val="002060"/>
                </a:solidFill>
                <a:latin typeface="Calibri"/>
              </a:rPr>
              <a:t>Configuração Memória SQL Server</a:t>
            </a:r>
            <a:endParaRPr b="0" lang="pt-BR" sz="4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6" name="Imagem 6" descr=""/>
          <p:cNvPicPr/>
          <p:nvPr/>
        </p:nvPicPr>
        <p:blipFill>
          <a:blip r:embed="rId1"/>
          <a:stretch/>
        </p:blipFill>
        <p:spPr>
          <a:xfrm>
            <a:off x="171360" y="1712160"/>
            <a:ext cx="6542640" cy="3984840"/>
          </a:xfrm>
          <a:prstGeom prst="rect">
            <a:avLst/>
          </a:prstGeom>
          <a:ln w="0">
            <a:noFill/>
          </a:ln>
        </p:spPr>
      </p:pic>
      <p:pic>
        <p:nvPicPr>
          <p:cNvPr id="57" name="Imagem 5" descr=""/>
          <p:cNvPicPr/>
          <p:nvPr/>
        </p:nvPicPr>
        <p:blipFill>
          <a:blip r:embed="rId2"/>
          <a:stretch/>
        </p:blipFill>
        <p:spPr>
          <a:xfrm>
            <a:off x="7348320" y="1712160"/>
            <a:ext cx="4494600" cy="4475520"/>
          </a:xfrm>
          <a:prstGeom prst="rect">
            <a:avLst/>
          </a:prstGeom>
          <a:ln w="0">
            <a:noFill/>
          </a:ln>
        </p:spPr>
      </p:pic>
      <p:sp>
        <p:nvSpPr>
          <p:cNvPr id="58" name="Retângulo 7"/>
          <p:cNvSpPr/>
          <p:nvPr/>
        </p:nvSpPr>
        <p:spPr>
          <a:xfrm>
            <a:off x="7083360" y="6127200"/>
            <a:ext cx="52394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https://www.brentozar.com/blitz/max-memory/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1"/>
          <p:cNvSpPr>
            <a:spLocks noGrp="1"/>
          </p:cNvSpPr>
          <p:nvPr>
            <p:ph type="sldNum" idx="13"/>
          </p:nvPr>
        </p:nvSpPr>
        <p:spPr>
          <a:xfrm>
            <a:off x="10476720" y="6602400"/>
            <a:ext cx="1713960" cy="254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1" lang="pt-BR" sz="1400" spc="-1" strike="noStrike">
                <a:solidFill>
                  <a:schemeClr val="lt1"/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AFFE359C-0E44-4DC0-9D4F-3B1995D61B09}" type="slidenum">
              <a:rPr b="1" lang="pt-BR" sz="1400" spc="-1" strike="noStrike">
                <a:solidFill>
                  <a:schemeClr val="lt1"/>
                </a:solidFill>
                <a:latin typeface="Calibri"/>
              </a:rPr>
              <a:t>4</a:t>
            </a:fld>
            <a:r>
              <a:rPr b="1" lang="pt-BR" sz="1400" spc="-1" strike="noStrike">
                <a:solidFill>
                  <a:schemeClr val="lt1"/>
                </a:solidFill>
                <a:latin typeface="Calibri"/>
              </a:rPr>
              <a:t> de 56</a:t>
            </a:r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1" dur="indefinite" restart="never" nodeType="tmRoot">
          <p:childTnLst>
            <p:seq>
              <p:cTn id="12" dur="indefinite" nodeType="mainSeq">
                <p:childTnLst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Título 1"/>
          <p:cNvSpPr/>
          <p:nvPr/>
        </p:nvSpPr>
        <p:spPr>
          <a:xfrm>
            <a:off x="381960" y="206640"/>
            <a:ext cx="8085240" cy="109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  <a:spcAft>
                <a:spcPts val="799"/>
              </a:spcAft>
            </a:pPr>
            <a:r>
              <a:rPr b="1" lang="pt-BR" sz="4000" spc="-1" strike="noStrike">
                <a:solidFill>
                  <a:srgbClr val="002060"/>
                </a:solidFill>
                <a:latin typeface="Calibri"/>
              </a:rPr>
              <a:t>DMV - Utilização de Índices no SQL Server</a:t>
            </a:r>
            <a:endParaRPr b="0" lang="pt-BR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1" name="Retângulo 1"/>
          <p:cNvSpPr/>
          <p:nvPr/>
        </p:nvSpPr>
        <p:spPr>
          <a:xfrm>
            <a:off x="2645280" y="2054520"/>
            <a:ext cx="6498000" cy="3138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1" lang="pt-BR" sz="5000" spc="-1" strike="noStrike">
                <a:solidFill>
                  <a:srgbClr val="002060"/>
                </a:solidFill>
                <a:latin typeface="Calibri"/>
              </a:rPr>
              <a:t>DEMO </a:t>
            </a:r>
            <a:endParaRPr b="0" lang="pt-BR" sz="5000" spc="-1" strike="noStrike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r>
              <a:rPr b="1" lang="pt-BR" sz="5000" spc="-1" strike="noStrike">
                <a:solidFill>
                  <a:srgbClr val="002060"/>
                </a:solidFill>
                <a:latin typeface="Calibri"/>
              </a:rPr>
              <a:t>Utilização de índice </a:t>
            </a:r>
            <a:endParaRPr b="0" lang="pt-BR" sz="5000" spc="-1" strike="noStrike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r>
              <a:rPr b="1" lang="pt-BR" sz="5000" spc="-1" strike="noStrike">
                <a:solidFill>
                  <a:srgbClr val="002060"/>
                </a:solidFill>
                <a:latin typeface="Calibri"/>
              </a:rPr>
              <a:t>e </a:t>
            </a:r>
            <a:endParaRPr b="0" lang="pt-BR" sz="5000" spc="-1" strike="noStrike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r>
              <a:rPr b="1" lang="pt-BR" sz="5000" spc="-1" strike="noStrike">
                <a:solidFill>
                  <a:srgbClr val="002060"/>
                </a:solidFill>
                <a:latin typeface="Calibri"/>
              </a:rPr>
              <a:t>Missing Index</a:t>
            </a:r>
            <a:endParaRPr b="0" lang="pt-BR" sz="5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2" name="PlaceHolder 1"/>
          <p:cNvSpPr>
            <a:spLocks noGrp="1"/>
          </p:cNvSpPr>
          <p:nvPr>
            <p:ph type="sldNum" idx="49"/>
          </p:nvPr>
        </p:nvSpPr>
        <p:spPr>
          <a:xfrm>
            <a:off x="10476720" y="6602400"/>
            <a:ext cx="1713960" cy="254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1" lang="pt-BR" sz="1400" spc="-1" strike="noStrike">
                <a:solidFill>
                  <a:schemeClr val="lt1"/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BD1F2F6B-7ED7-4AEF-93C0-7FE02731AA10}" type="slidenum">
              <a:rPr b="1" lang="pt-BR" sz="1400" spc="-1" strike="noStrike">
                <a:solidFill>
                  <a:schemeClr val="lt1"/>
                </a:solidFill>
                <a:latin typeface="Calibri"/>
              </a:rPr>
              <a:t>32</a:t>
            </a:fld>
            <a:r>
              <a:rPr b="1" lang="pt-BR" sz="1400" spc="-1" strike="noStrike">
                <a:solidFill>
                  <a:schemeClr val="lt1"/>
                </a:solidFill>
                <a:latin typeface="Calibri"/>
              </a:rPr>
              <a:t> de 56</a:t>
            </a:r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CaixaDeTexto 7"/>
          <p:cNvSpPr/>
          <p:nvPr/>
        </p:nvSpPr>
        <p:spPr>
          <a:xfrm>
            <a:off x="795240" y="1300680"/>
            <a:ext cx="11265840" cy="82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marL="457200" indent="-457200" defTabSz="914400">
              <a:lnSpc>
                <a:spcPct val="100000"/>
              </a:lnSpc>
              <a:buClr>
                <a:srgbClr val="002060"/>
              </a:buClr>
              <a:buFont typeface="Arial"/>
              <a:buChar char="•"/>
            </a:pPr>
            <a:r>
              <a:rPr b="0" lang="pt-BR" sz="2400" spc="-1" strike="noStrike">
                <a:solidFill>
                  <a:srgbClr val="002060"/>
                </a:solidFill>
                <a:latin typeface="Calibri"/>
              </a:rPr>
              <a:t>Exemplo de uma sugestão indevida de um índice que já existe.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4" name="Título 1"/>
          <p:cNvSpPr/>
          <p:nvPr/>
        </p:nvSpPr>
        <p:spPr>
          <a:xfrm>
            <a:off x="381960" y="206640"/>
            <a:ext cx="8085240" cy="109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  <a:spcAft>
                <a:spcPts val="799"/>
              </a:spcAft>
            </a:pPr>
            <a:r>
              <a:rPr b="1" lang="pt-BR" sz="4000" spc="-1" strike="noStrike">
                <a:solidFill>
                  <a:srgbClr val="002060"/>
                </a:solidFill>
                <a:latin typeface="Calibri"/>
              </a:rPr>
              <a:t>DMV – Dicas de Criação de Índices</a:t>
            </a:r>
            <a:endParaRPr b="0" lang="pt-BR" sz="4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45" name="Picture 1" descr="C:\Users\FABRCI~1\AppData\Local\Temp\msohtmlclip1\02\clip_image001.png"/>
          <p:cNvPicPr/>
          <p:nvPr/>
        </p:nvPicPr>
        <p:blipFill>
          <a:blip r:embed="rId1"/>
          <a:stretch/>
        </p:blipFill>
        <p:spPr>
          <a:xfrm>
            <a:off x="128520" y="2559960"/>
            <a:ext cx="11933640" cy="2479680"/>
          </a:xfrm>
          <a:prstGeom prst="rect">
            <a:avLst/>
          </a:prstGeom>
          <a:ln w="0">
            <a:noFill/>
          </a:ln>
        </p:spPr>
      </p:pic>
      <p:sp>
        <p:nvSpPr>
          <p:cNvPr id="246" name="PlaceHolder 1"/>
          <p:cNvSpPr>
            <a:spLocks noGrp="1"/>
          </p:cNvSpPr>
          <p:nvPr>
            <p:ph type="sldNum" idx="50"/>
          </p:nvPr>
        </p:nvSpPr>
        <p:spPr>
          <a:xfrm>
            <a:off x="10476720" y="6602400"/>
            <a:ext cx="1713960" cy="254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1" lang="pt-BR" sz="1400" spc="-1" strike="noStrike">
                <a:solidFill>
                  <a:schemeClr val="lt1"/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73028D4A-104F-4E44-B206-8D751FBF712E}" type="slidenum">
              <a:rPr b="1" lang="pt-BR" sz="1400" spc="-1" strike="noStrike">
                <a:solidFill>
                  <a:schemeClr val="lt1"/>
                </a:solidFill>
                <a:latin typeface="Calibri"/>
              </a:rPr>
              <a:t>32</a:t>
            </a:fld>
            <a:r>
              <a:rPr b="1" lang="pt-BR" sz="1400" spc="-1" strike="noStrike">
                <a:solidFill>
                  <a:schemeClr val="lt1"/>
                </a:solidFill>
                <a:latin typeface="Calibri"/>
              </a:rPr>
              <a:t> de 56</a:t>
            </a:r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CaixaDeTexto 7"/>
          <p:cNvSpPr/>
          <p:nvPr/>
        </p:nvSpPr>
        <p:spPr>
          <a:xfrm>
            <a:off x="795240" y="1300680"/>
            <a:ext cx="11265840" cy="459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457200" indent="-457200" defTabSz="914400">
              <a:lnSpc>
                <a:spcPct val="100000"/>
              </a:lnSpc>
              <a:buClr>
                <a:srgbClr val="002060"/>
              </a:buClr>
              <a:buFont typeface="Arial"/>
              <a:buChar char="•"/>
            </a:pPr>
            <a:r>
              <a:rPr b="1" lang="pt-BR" sz="2600" spc="-1" strike="noStrike">
                <a:solidFill>
                  <a:srgbClr val="002060"/>
                </a:solidFill>
                <a:latin typeface="Calibri"/>
              </a:rPr>
              <a:t>sys.dm_db_missing_index_*</a:t>
            </a:r>
            <a:r>
              <a:rPr b="0" lang="pt-BR" sz="2600" spc="-1" strike="noStrike">
                <a:solidFill>
                  <a:srgbClr val="002060"/>
                </a:solidFill>
                <a:latin typeface="Calibri"/>
              </a:rPr>
              <a:t> – Esse conjunto de DMVs informam alguns índices que poderiam ser criados no banco de dados.</a:t>
            </a:r>
            <a:endParaRPr b="0" lang="pt-BR" sz="26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marL="457200" indent="-457200" defTabSz="914400">
              <a:lnSpc>
                <a:spcPct val="100000"/>
              </a:lnSpc>
              <a:buClr>
                <a:srgbClr val="002060"/>
              </a:buClr>
              <a:buFont typeface="Arial"/>
              <a:buChar char="•"/>
            </a:pPr>
            <a:r>
              <a:rPr b="0" lang="pt-BR" sz="2200" spc="-1" strike="noStrike">
                <a:solidFill>
                  <a:srgbClr val="002060"/>
                </a:solidFill>
                <a:latin typeface="Calibri"/>
              </a:rPr>
              <a:t>Considerações para utilização:</a:t>
            </a:r>
            <a:endParaRPr b="0" lang="pt-BR" sz="22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457200" defTabSz="914400">
              <a:lnSpc>
                <a:spcPct val="100000"/>
              </a:lnSpc>
              <a:buClr>
                <a:srgbClr val="002060"/>
              </a:buClr>
              <a:buFont typeface="Arial"/>
              <a:buChar char="•"/>
            </a:pPr>
            <a:r>
              <a:rPr b="0" lang="pt-BR" sz="2200" spc="-1" strike="noStrike">
                <a:solidFill>
                  <a:srgbClr val="002060"/>
                </a:solidFill>
                <a:latin typeface="Calibri"/>
              </a:rPr>
              <a:t>Analisar a qtde de colunas do índice que está sendo sugerido</a:t>
            </a:r>
            <a:endParaRPr b="0" lang="pt-BR" sz="22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457200" defTabSz="914400">
              <a:lnSpc>
                <a:spcPct val="100000"/>
              </a:lnSpc>
              <a:buClr>
                <a:srgbClr val="002060"/>
              </a:buClr>
              <a:buFont typeface="Arial"/>
              <a:buChar char="•"/>
            </a:pPr>
            <a:r>
              <a:rPr b="0" lang="pt-BR" sz="2200" spc="-1" strike="noStrike">
                <a:solidFill>
                  <a:srgbClr val="002060"/>
                </a:solidFill>
                <a:latin typeface="Calibri"/>
              </a:rPr>
              <a:t>Analisar o tamanho da tabela, a quantidade de vezes que o índice seria utilizado e o impacto</a:t>
            </a:r>
            <a:endParaRPr b="0" lang="pt-BR" sz="22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457200" defTabSz="914400">
              <a:lnSpc>
                <a:spcPct val="100000"/>
              </a:lnSpc>
              <a:buClr>
                <a:srgbClr val="002060"/>
              </a:buClr>
              <a:buFont typeface="Arial"/>
              <a:buChar char="•"/>
            </a:pPr>
            <a:r>
              <a:rPr b="0" lang="pt-BR" sz="2200" spc="-1" strike="noStrike">
                <a:solidFill>
                  <a:srgbClr val="002060"/>
                </a:solidFill>
                <a:latin typeface="Calibri"/>
              </a:rPr>
              <a:t>Analisar se já não existe um índice parecido com o que foi sugerido</a:t>
            </a:r>
            <a:endParaRPr b="0" lang="pt-BR" sz="22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457200" defTabSz="914400">
              <a:lnSpc>
                <a:spcPct val="100000"/>
              </a:lnSpc>
              <a:buClr>
                <a:srgbClr val="002060"/>
              </a:buClr>
              <a:buFont typeface="Arial"/>
              <a:buChar char="•"/>
            </a:pPr>
            <a:r>
              <a:rPr b="0" lang="pt-BR" sz="2200" spc="-1" strike="noStrike">
                <a:solidFill>
                  <a:srgbClr val="002060"/>
                </a:solidFill>
                <a:latin typeface="Calibri"/>
              </a:rPr>
              <a:t>Após criar o índice, acompanhar com a DMV de utilização se esse índice foi utilizado ou não</a:t>
            </a:r>
            <a:endParaRPr b="0" lang="pt-BR" sz="22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457200" defTabSz="914400">
              <a:lnSpc>
                <a:spcPct val="100000"/>
              </a:lnSpc>
              <a:buClr>
                <a:srgbClr val="002060"/>
              </a:buClr>
              <a:buFont typeface="Arial"/>
              <a:buChar char="•"/>
            </a:pPr>
            <a:r>
              <a:rPr b="0" lang="pt-BR" sz="2200" spc="-1" strike="noStrike">
                <a:solidFill>
                  <a:srgbClr val="002060"/>
                </a:solidFill>
                <a:latin typeface="Calibri"/>
              </a:rPr>
              <a:t>Em caso de pouca utilização, exclua o índice </a:t>
            </a:r>
            <a:endParaRPr b="0" lang="pt-BR" sz="22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457200" defTabSz="914400">
              <a:lnSpc>
                <a:spcPct val="100000"/>
              </a:lnSpc>
              <a:buClr>
                <a:srgbClr val="002060"/>
              </a:buClr>
              <a:buFont typeface="Arial"/>
              <a:buChar char="•"/>
            </a:pPr>
            <a:r>
              <a:rPr b="0" lang="pt-BR" sz="2200" spc="-1" strike="noStrike">
                <a:solidFill>
                  <a:srgbClr val="002060"/>
                </a:solidFill>
                <a:latin typeface="Calibri"/>
              </a:rPr>
              <a:t>As vezes essa DMV  indica índices que já existem (não é 100% confiável)</a:t>
            </a:r>
            <a:endParaRPr b="0" lang="pt-BR" sz="2200" spc="-1" strike="noStrike">
              <a:solidFill>
                <a:srgbClr val="000000"/>
              </a:solidFill>
              <a:latin typeface="Arial"/>
            </a:endParaRPr>
          </a:p>
          <a:p>
            <a:pPr lvl="1" marL="800280" indent="-343080" defTabSz="914400">
              <a:lnSpc>
                <a:spcPct val="100000"/>
              </a:lnSpc>
              <a:buClr>
                <a:srgbClr val="ff0000"/>
              </a:buClr>
              <a:buFont typeface="Arial"/>
              <a:buChar char="•"/>
            </a:pPr>
            <a:r>
              <a:rPr b="1" lang="pt-BR" sz="2200" spc="-1" strike="noStrike">
                <a:solidFill>
                  <a:srgbClr val="ff0000"/>
                </a:solidFill>
                <a:latin typeface="Calibri"/>
              </a:rPr>
              <a:t> </a:t>
            </a:r>
            <a:r>
              <a:rPr b="1" lang="pt-BR" sz="2200" spc="-1" strike="noStrike">
                <a:solidFill>
                  <a:srgbClr val="ff0000"/>
                </a:solidFill>
                <a:latin typeface="Calibri"/>
              </a:rPr>
              <a:t>NUNCA CRIE TODOS OS ÍNDICES INDICADOS POR ESSA DMV</a:t>
            </a:r>
            <a:endParaRPr b="0" lang="pt-BR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8" name="Título 1"/>
          <p:cNvSpPr/>
          <p:nvPr/>
        </p:nvSpPr>
        <p:spPr>
          <a:xfrm>
            <a:off x="381960" y="206640"/>
            <a:ext cx="8085240" cy="109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  <a:spcAft>
                <a:spcPts val="799"/>
              </a:spcAft>
            </a:pPr>
            <a:r>
              <a:rPr b="1" lang="pt-BR" sz="4000" spc="-1" strike="noStrike">
                <a:solidFill>
                  <a:srgbClr val="002060"/>
                </a:solidFill>
                <a:latin typeface="Calibri"/>
              </a:rPr>
              <a:t>DMV – Dicas de Criação de Índices</a:t>
            </a:r>
            <a:endParaRPr b="0" lang="pt-BR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9" name="PlaceHolder 1"/>
          <p:cNvSpPr>
            <a:spLocks noGrp="1"/>
          </p:cNvSpPr>
          <p:nvPr>
            <p:ph type="sldNum" idx="51"/>
          </p:nvPr>
        </p:nvSpPr>
        <p:spPr>
          <a:xfrm>
            <a:off x="10476720" y="6602400"/>
            <a:ext cx="1713960" cy="254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1" lang="pt-BR" sz="1400" spc="-1" strike="noStrike">
                <a:solidFill>
                  <a:schemeClr val="lt1"/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D9773EBC-77BC-4A84-AB1A-886B55F947CD}" type="slidenum">
              <a:rPr b="1" lang="pt-BR" sz="1400" spc="-1" strike="noStrike">
                <a:solidFill>
                  <a:schemeClr val="lt1"/>
                </a:solidFill>
                <a:latin typeface="Calibri"/>
              </a:rPr>
              <a:t>32</a:t>
            </a:fld>
            <a:r>
              <a:rPr b="1" lang="pt-BR" sz="1400" spc="-1" strike="noStrike">
                <a:solidFill>
                  <a:schemeClr val="lt1"/>
                </a:solidFill>
                <a:latin typeface="Calibri"/>
              </a:rPr>
              <a:t> de 56</a:t>
            </a:r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15" dur="indefinite" restart="never" nodeType="tmRoot">
          <p:childTnLst>
            <p:seq>
              <p:cTn id="516" dur="indefinite" nodeType="mainSeq">
                <p:childTnLst>
                  <p:par>
                    <p:cTn id="517" fill="hold">
                      <p:stCondLst>
                        <p:cond delay="indefinite"/>
                      </p:stCondLst>
                      <p:childTnLst>
                        <p:par>
                          <p:cTn id="518" fill="hold">
                            <p:stCondLst>
                              <p:cond delay="0"/>
                            </p:stCondLst>
                            <p:childTnLst>
                              <p:par>
                                <p:cTn id="51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3" fill="hold">
                      <p:stCondLst>
                        <p:cond delay="indefinite"/>
                      </p:stCondLst>
                      <p:childTnLst>
                        <p:par>
                          <p:cTn id="524" fill="hold">
                            <p:stCondLst>
                              <p:cond delay="0"/>
                            </p:stCondLst>
                            <p:childTnLst>
                              <p:par>
                                <p:cTn id="52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7" fill="hold">
                      <p:stCondLst>
                        <p:cond delay="indefinite"/>
                      </p:stCondLst>
                      <p:childTnLst>
                        <p:par>
                          <p:cTn id="528" fill="hold">
                            <p:stCondLst>
                              <p:cond delay="0"/>
                            </p:stCondLst>
                            <p:childTnLst>
                              <p:par>
                                <p:cTn id="52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1" fill="hold">
                      <p:stCondLst>
                        <p:cond delay="indefinite"/>
                      </p:stCondLst>
                      <p:childTnLst>
                        <p:par>
                          <p:cTn id="532" fill="hold">
                            <p:stCondLst>
                              <p:cond delay="0"/>
                            </p:stCondLst>
                            <p:childTnLst>
                              <p:par>
                                <p:cTn id="53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5" fill="hold">
                      <p:stCondLst>
                        <p:cond delay="indefinite"/>
                      </p:stCondLst>
                      <p:childTnLst>
                        <p:par>
                          <p:cTn id="536" fill="hold">
                            <p:stCondLst>
                              <p:cond delay="0"/>
                            </p:stCondLst>
                            <p:childTnLst>
                              <p:par>
                                <p:cTn id="53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9" fill="hold">
                      <p:stCondLst>
                        <p:cond delay="indefinite"/>
                      </p:stCondLst>
                      <p:childTnLst>
                        <p:par>
                          <p:cTn id="540" fill="hold">
                            <p:stCondLst>
                              <p:cond delay="0"/>
                            </p:stCondLst>
                            <p:childTnLst>
                              <p:par>
                                <p:cTn id="54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3" fill="hold">
                      <p:stCondLst>
                        <p:cond delay="indefinite"/>
                      </p:stCondLst>
                      <p:childTnLst>
                        <p:par>
                          <p:cTn id="544" fill="hold">
                            <p:stCondLst>
                              <p:cond delay="0"/>
                            </p:stCondLst>
                            <p:childTnLst>
                              <p:par>
                                <p:cTn id="54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Título 1"/>
          <p:cNvSpPr/>
          <p:nvPr/>
        </p:nvSpPr>
        <p:spPr>
          <a:xfrm>
            <a:off x="381960" y="366840"/>
            <a:ext cx="8085240" cy="769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algn="ctr" defTabSz="914400">
              <a:lnSpc>
                <a:spcPct val="100000"/>
              </a:lnSpc>
              <a:spcAft>
                <a:spcPts val="799"/>
              </a:spcAft>
            </a:pPr>
            <a:r>
              <a:rPr b="1" lang="pt-BR" sz="4000" spc="-1" strike="noStrike">
                <a:solidFill>
                  <a:srgbClr val="002060"/>
                </a:solidFill>
                <a:latin typeface="Calibri"/>
              </a:rPr>
              <a:t>Exercícios - Sugestão de índices</a:t>
            </a:r>
            <a:endParaRPr b="0" lang="pt-BR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1" name="PlaceHolder 1"/>
          <p:cNvSpPr>
            <a:spLocks noGrp="1"/>
          </p:cNvSpPr>
          <p:nvPr>
            <p:ph type="sldNum" idx="52"/>
          </p:nvPr>
        </p:nvSpPr>
        <p:spPr>
          <a:xfrm>
            <a:off x="10476720" y="6602400"/>
            <a:ext cx="1713960" cy="254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1" lang="pt-BR" sz="1400" spc="-1" strike="noStrike">
                <a:solidFill>
                  <a:schemeClr val="lt1"/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034A16FD-5F7B-4504-82EF-2F103B6DAF1F}" type="slidenum">
              <a:rPr b="1" lang="pt-BR" sz="1400" spc="-1" strike="noStrike">
                <a:solidFill>
                  <a:schemeClr val="lt1"/>
                </a:solidFill>
                <a:latin typeface="Calibri"/>
              </a:rPr>
              <a:t>43</a:t>
            </a:fld>
            <a:r>
              <a:rPr b="1" lang="pt-BR" sz="1400" spc="-1" strike="noStrike">
                <a:solidFill>
                  <a:schemeClr val="lt1"/>
                </a:solidFill>
                <a:latin typeface="Calibri"/>
              </a:rPr>
              <a:t> de 56</a:t>
            </a:r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52" name="CaixaDeTexto 1"/>
          <p:cNvSpPr/>
          <p:nvPr/>
        </p:nvSpPr>
        <p:spPr>
          <a:xfrm>
            <a:off x="1063080" y="2190240"/>
            <a:ext cx="200916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	</a:t>
            </a:r>
            <a:r>
              <a:rPr b="0" lang="pt-BR" sz="1800" spc="-1" strike="noStrike">
                <a:solidFill>
                  <a:schemeClr val="dk1"/>
                </a:solidFill>
                <a:latin typeface="Calibri"/>
              </a:rPr>
              <a:t>	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3" name="Retângulo 5"/>
          <p:cNvSpPr/>
          <p:nvPr/>
        </p:nvSpPr>
        <p:spPr>
          <a:xfrm>
            <a:off x="1052640" y="1417320"/>
            <a:ext cx="11577600" cy="219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pt-BR" sz="2400" spc="-1" strike="noStrike">
                <a:solidFill>
                  <a:srgbClr val="292a76"/>
                </a:solidFill>
                <a:latin typeface="Consolas"/>
              </a:rPr>
              <a:t>Tabela: </a:t>
            </a:r>
            <a:r>
              <a:rPr b="0" lang="pt-BR" sz="2400" spc="-1" strike="noStrike">
                <a:solidFill>
                  <a:srgbClr val="000000"/>
                </a:solidFill>
                <a:latin typeface="Consolas"/>
              </a:rPr>
              <a:t>Id_Cliente</a:t>
            </a:r>
            <a:r>
              <a:rPr b="0" lang="pt-BR" sz="2400" spc="-1" strike="noStrike">
                <a:solidFill>
                  <a:srgbClr val="808080"/>
                </a:solidFill>
                <a:latin typeface="Consolas"/>
              </a:rPr>
              <a:t>, </a:t>
            </a:r>
            <a:r>
              <a:rPr b="0" lang="pt-BR" sz="2400" spc="-1" strike="noStrike">
                <a:solidFill>
                  <a:srgbClr val="000000"/>
                </a:solidFill>
                <a:latin typeface="Consolas"/>
              </a:rPr>
              <a:t>Nr_cpf</a:t>
            </a:r>
            <a:r>
              <a:rPr b="0" lang="pt-BR" sz="2400" spc="-1" strike="noStrike">
                <a:solidFill>
                  <a:srgbClr val="808080"/>
                </a:solidFill>
                <a:latin typeface="Consolas"/>
              </a:rPr>
              <a:t>,</a:t>
            </a:r>
            <a:r>
              <a:rPr b="0" lang="pt-BR" sz="2400" spc="-1" strike="noStrike">
                <a:solidFill>
                  <a:srgbClr val="000000"/>
                </a:solidFill>
                <a:latin typeface="Consolas"/>
              </a:rPr>
              <a:t> Nm_Cliente</a:t>
            </a:r>
            <a:r>
              <a:rPr b="0" lang="pt-BR" sz="2400" spc="-1" strike="noStrike">
                <a:solidFill>
                  <a:srgbClr val="808080"/>
                </a:solidFill>
                <a:latin typeface="Consolas"/>
              </a:rPr>
              <a:t>,</a:t>
            </a:r>
            <a:r>
              <a:rPr b="0" lang="pt-BR" sz="2400" spc="-1" strike="noStrike">
                <a:solidFill>
                  <a:srgbClr val="000000"/>
                </a:solidFill>
                <a:latin typeface="Consolas"/>
              </a:rPr>
              <a:t> Dt_Nascimento</a:t>
            </a:r>
            <a:r>
              <a:rPr b="0" lang="pt-BR" sz="2400" spc="-1" strike="noStrike">
                <a:solidFill>
                  <a:srgbClr val="808080"/>
                </a:solidFill>
                <a:latin typeface="Consolas"/>
              </a:rPr>
              <a:t>,</a:t>
            </a:r>
            <a:r>
              <a:rPr b="0" lang="pt-BR" sz="2400" spc="-1" strike="noStrike">
                <a:solidFill>
                  <a:srgbClr val="000000"/>
                </a:solidFill>
                <a:latin typeface="Consolas"/>
              </a:rPr>
              <a:t> Fl_Sexo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1" lang="pt-BR" sz="2400" spc="-1" strike="noStrike">
                <a:solidFill>
                  <a:srgbClr val="292a76"/>
                </a:solidFill>
                <a:latin typeface="Consolas"/>
              </a:rPr>
              <a:t>Índices existentes: 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lvl="1" marL="800280" indent="-34308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2400" spc="-1" strike="noStrike">
                <a:solidFill>
                  <a:srgbClr val="000000"/>
                </a:solidFill>
                <a:latin typeface="Consolas"/>
              </a:rPr>
              <a:t>Clustered (Id_cliente)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lvl="1" marL="800280" indent="-34308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2400" spc="-1" strike="noStrike">
                <a:solidFill>
                  <a:srgbClr val="000000"/>
                </a:solidFill>
                <a:latin typeface="Consolas"/>
              </a:rPr>
              <a:t>Nonclustered (Nr_cpf, Nm_Cliente)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4" name="CaixaDeTexto 2"/>
          <p:cNvSpPr/>
          <p:nvPr/>
        </p:nvSpPr>
        <p:spPr>
          <a:xfrm>
            <a:off x="117000" y="3030120"/>
            <a:ext cx="12300840" cy="3107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343080" indent="-34308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2400" spc="-1" strike="noStrike">
                <a:solidFill>
                  <a:schemeClr val="dk1"/>
                </a:solidFill>
                <a:latin typeface="Calibri"/>
              </a:rPr>
              <a:t>SQL Server te sugeriu os índices abaixo para melhorar queries nesse cenário. 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2400" spc="-1" strike="noStrike">
                <a:solidFill>
                  <a:schemeClr val="dk1"/>
                </a:solidFill>
                <a:latin typeface="Calibri"/>
              </a:rPr>
              <a:t>O que você faria?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marL="457200" indent="-457200" defTabSz="914400">
              <a:lnSpc>
                <a:spcPct val="150000"/>
              </a:lnSpc>
              <a:buClr>
                <a:srgbClr val="000000"/>
              </a:buClr>
              <a:buFont typeface="Wingdings" charset="2"/>
              <a:buChar char=""/>
            </a:pPr>
            <a:r>
              <a:rPr b="0" lang="pt-BR" sz="2400" spc="-1" strike="noStrike">
                <a:solidFill>
                  <a:schemeClr val="dk1"/>
                </a:solidFill>
                <a:latin typeface="Calibri"/>
              </a:rPr>
              <a:t>Query 1 -  Nonclustered (</a:t>
            </a:r>
            <a:r>
              <a:rPr b="0" lang="pt-BR" sz="2400" spc="-1" strike="noStrike">
                <a:solidFill>
                  <a:srgbClr val="000000"/>
                </a:solidFill>
                <a:latin typeface="Consolas"/>
              </a:rPr>
              <a:t>Nr_cpf, Nm_Cliente) include(Dt_Nascimento</a:t>
            </a:r>
            <a:r>
              <a:rPr b="0" lang="pt-BR" sz="2400" spc="-1" strike="noStrike">
                <a:solidFill>
                  <a:srgbClr val="808080"/>
                </a:solidFill>
                <a:latin typeface="Consolas"/>
              </a:rPr>
              <a:t>,</a:t>
            </a:r>
            <a:r>
              <a:rPr b="0" lang="pt-BR" sz="2400" spc="-1" strike="noStrike">
                <a:solidFill>
                  <a:srgbClr val="000000"/>
                </a:solidFill>
                <a:latin typeface="Consolas"/>
              </a:rPr>
              <a:t>Fl_Sexo)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marL="457200" indent="-457200" defTabSz="914400">
              <a:lnSpc>
                <a:spcPct val="150000"/>
              </a:lnSpc>
              <a:buClr>
                <a:srgbClr val="000000"/>
              </a:buClr>
              <a:buFont typeface="Wingdings" charset="2"/>
              <a:buChar char=""/>
            </a:pPr>
            <a:r>
              <a:rPr b="0" lang="pt-BR" sz="2400" spc="-1" strike="noStrike">
                <a:solidFill>
                  <a:schemeClr val="dk1"/>
                </a:solidFill>
                <a:latin typeface="Calibri"/>
              </a:rPr>
              <a:t>Query 2 -  Nonclustered (</a:t>
            </a:r>
            <a:r>
              <a:rPr b="0" lang="pt-BR" sz="2400" spc="-1" strike="noStrike">
                <a:solidFill>
                  <a:srgbClr val="000000"/>
                </a:solidFill>
                <a:latin typeface="Consolas"/>
              </a:rPr>
              <a:t>Nr_cpf, Dt_Nascimento , Fl_Sexo)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47" dur="indefinite" restart="never" nodeType="tmRoot">
          <p:childTnLst>
            <p:seq>
              <p:cTn id="548" dur="indefinite" nodeType="mainSeq">
                <p:childTnLst>
                  <p:par>
                    <p:cTn id="549" fill="hold">
                      <p:stCondLst>
                        <p:cond delay="indefinite"/>
                      </p:stCondLst>
                      <p:childTnLst>
                        <p:par>
                          <p:cTn id="550" fill="hold">
                            <p:stCondLst>
                              <p:cond delay="0"/>
                            </p:stCondLst>
                            <p:childTnLst>
                              <p:par>
                                <p:cTn id="55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7" fill="hold">
                      <p:stCondLst>
                        <p:cond delay="indefinite"/>
                      </p:stCondLst>
                      <p:childTnLst>
                        <p:par>
                          <p:cTn id="558" fill="hold">
                            <p:stCondLst>
                              <p:cond delay="0"/>
                            </p:stCondLst>
                            <p:childTnLst>
                              <p:par>
                                <p:cTn id="55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3" fill="hold">
                      <p:stCondLst>
                        <p:cond delay="indefinite"/>
                      </p:stCondLst>
                      <p:childTnLst>
                        <p:par>
                          <p:cTn id="564" fill="hold">
                            <p:stCondLst>
                              <p:cond delay="0"/>
                            </p:stCondLst>
                            <p:childTnLst>
                              <p:par>
                                <p:cTn id="56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7" fill="hold">
                      <p:stCondLst>
                        <p:cond delay="indefinite"/>
                      </p:stCondLst>
                      <p:childTnLst>
                        <p:par>
                          <p:cTn id="568" fill="hold">
                            <p:stCondLst>
                              <p:cond delay="0"/>
                            </p:stCondLst>
                            <p:childTnLst>
                              <p:par>
                                <p:cTn id="56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CaixaDeTexto 7"/>
          <p:cNvSpPr/>
          <p:nvPr/>
        </p:nvSpPr>
        <p:spPr>
          <a:xfrm>
            <a:off x="571680" y="1492200"/>
            <a:ext cx="11265840" cy="185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457200" indent="-457200" defTabSz="914400">
              <a:lnSpc>
                <a:spcPct val="100000"/>
              </a:lnSpc>
              <a:spcAft>
                <a:spcPts val="799"/>
              </a:spcAft>
              <a:buClr>
                <a:srgbClr val="292a76"/>
              </a:buClr>
              <a:buFont typeface="Arial"/>
              <a:buChar char="•"/>
            </a:pPr>
            <a:r>
              <a:rPr b="0" lang="pt-BR" sz="2400" spc="-1" strike="noStrike">
                <a:solidFill>
                  <a:srgbClr val="292a76"/>
                </a:solidFill>
                <a:latin typeface="Calibri"/>
              </a:rPr>
              <a:t>Bom para disco e memória, mas consome um pouco mais de CPU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marL="457200" indent="-457200" defTabSz="914400">
              <a:lnSpc>
                <a:spcPct val="100000"/>
              </a:lnSpc>
              <a:spcAft>
                <a:spcPts val="799"/>
              </a:spcAft>
              <a:buClr>
                <a:srgbClr val="292a76"/>
              </a:buClr>
              <a:buFont typeface="Arial"/>
              <a:buChar char="•"/>
            </a:pPr>
            <a:r>
              <a:rPr b="0" lang="pt-BR" sz="2400" spc="-1" strike="noStrike">
                <a:solidFill>
                  <a:srgbClr val="292a76"/>
                </a:solidFill>
                <a:latin typeface="Calibri"/>
              </a:rPr>
              <a:t>No SQL 2016 funciona na versão Standard. TOP!!!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marL="457200" indent="-457200" defTabSz="914400">
              <a:lnSpc>
                <a:spcPct val="100000"/>
              </a:lnSpc>
              <a:spcAft>
                <a:spcPts val="799"/>
              </a:spcAft>
              <a:buClr>
                <a:srgbClr val="292a76"/>
              </a:buClr>
              <a:buFont typeface="Arial"/>
              <a:buChar char="•"/>
            </a:pPr>
            <a:r>
              <a:rPr b="0" lang="pt-BR" sz="2400" spc="-1" strike="noStrike">
                <a:solidFill>
                  <a:srgbClr val="292a76"/>
                </a:solidFill>
                <a:latin typeface="Calibri"/>
              </a:rPr>
              <a:t>Dois tipos: PAGE (compacta mais e consome mais CPU)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marL="914400" defTabSz="914400">
              <a:lnSpc>
                <a:spcPct val="100000"/>
              </a:lnSpc>
              <a:spcAft>
                <a:spcPts val="799"/>
              </a:spcAft>
            </a:pPr>
            <a:r>
              <a:rPr b="0" lang="pt-BR" sz="2400" spc="-1" strike="noStrike">
                <a:solidFill>
                  <a:srgbClr val="292a76"/>
                </a:solidFill>
                <a:latin typeface="Calibri"/>
              </a:rPr>
              <a:t>	</a:t>
            </a:r>
            <a:r>
              <a:rPr b="0" lang="pt-BR" sz="2400" spc="-1" strike="noStrike">
                <a:solidFill>
                  <a:srgbClr val="292a76"/>
                </a:solidFill>
                <a:latin typeface="Calibri"/>
              </a:rPr>
              <a:t>ROW  (compacta menos e consome menos CPU)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6" name="Título 1"/>
          <p:cNvSpPr/>
          <p:nvPr/>
        </p:nvSpPr>
        <p:spPr>
          <a:xfrm>
            <a:off x="381960" y="206640"/>
            <a:ext cx="8085240" cy="109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  <a:spcAft>
                <a:spcPts val="799"/>
              </a:spcAft>
            </a:pPr>
            <a:r>
              <a:rPr b="1" lang="pt-BR" sz="4000" spc="-1" strike="noStrike">
                <a:solidFill>
                  <a:srgbClr val="002060"/>
                </a:solidFill>
                <a:latin typeface="Calibri"/>
              </a:rPr>
              <a:t>Compactação de Dados</a:t>
            </a:r>
            <a:endParaRPr b="0" lang="pt-BR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7" name="PlaceHolder 1"/>
          <p:cNvSpPr>
            <a:spLocks noGrp="1"/>
          </p:cNvSpPr>
          <p:nvPr>
            <p:ph type="sldNum" idx="53"/>
          </p:nvPr>
        </p:nvSpPr>
        <p:spPr>
          <a:xfrm>
            <a:off x="10476720" y="6602400"/>
            <a:ext cx="1713960" cy="254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1" lang="pt-BR" sz="1400" spc="-1" strike="noStrike">
                <a:solidFill>
                  <a:schemeClr val="lt1"/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42398FF3-7B4E-4D6B-BF72-CE0B30EAC4A1}" type="slidenum">
              <a:rPr b="1" lang="pt-BR" sz="1400" spc="-1" strike="noStrike">
                <a:solidFill>
                  <a:schemeClr val="lt1"/>
                </a:solidFill>
                <a:latin typeface="Calibri"/>
              </a:rPr>
              <a:t>43</a:t>
            </a:fld>
            <a:r>
              <a:rPr b="1" lang="pt-BR" sz="1400" spc="-1" strike="noStrike">
                <a:solidFill>
                  <a:schemeClr val="lt1"/>
                </a:solidFill>
                <a:latin typeface="Calibri"/>
              </a:rPr>
              <a:t> de 56</a:t>
            </a:r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58" name="Retângulo 1"/>
          <p:cNvSpPr/>
          <p:nvPr/>
        </p:nvSpPr>
        <p:spPr>
          <a:xfrm>
            <a:off x="2323440" y="3657600"/>
            <a:ext cx="7616880" cy="699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pt-BR" sz="2000" spc="-1" strike="noStrike">
                <a:solidFill>
                  <a:srgbClr val="0000ff"/>
                </a:solidFill>
                <a:latin typeface="Consolas"/>
              </a:rPr>
              <a:t>ALTER</a:t>
            </a:r>
            <a:r>
              <a:rPr b="0" lang="pt-BR" sz="2000" spc="-1" strike="noStrike">
                <a:solidFill>
                  <a:srgbClr val="000000"/>
                </a:solidFill>
                <a:latin typeface="Consolas"/>
              </a:rPr>
              <a:t> </a:t>
            </a:r>
            <a:r>
              <a:rPr b="0" lang="pt-BR" sz="2000" spc="-1" strike="noStrike">
                <a:solidFill>
                  <a:srgbClr val="0000ff"/>
                </a:solidFill>
                <a:latin typeface="Consolas"/>
              </a:rPr>
              <a:t>INDEX</a:t>
            </a:r>
            <a:r>
              <a:rPr b="0" lang="pt-BR" sz="2000" spc="-1" strike="noStrike">
                <a:solidFill>
                  <a:srgbClr val="000000"/>
                </a:solidFill>
                <a:latin typeface="Consolas"/>
              </a:rPr>
              <a:t> NOME_INDICE </a:t>
            </a:r>
            <a:r>
              <a:rPr b="0" lang="pt-BR" sz="2000" spc="-1" strike="noStrike">
                <a:solidFill>
                  <a:srgbClr val="0000ff"/>
                </a:solidFill>
                <a:latin typeface="Consolas"/>
              </a:rPr>
              <a:t>ON</a:t>
            </a:r>
            <a:r>
              <a:rPr b="0" lang="pt-BR" sz="2000" spc="-1" strike="noStrike">
                <a:solidFill>
                  <a:srgbClr val="000000"/>
                </a:solidFill>
                <a:latin typeface="Consolas"/>
              </a:rPr>
              <a:t> NOME_TABELA </a:t>
            </a:r>
            <a:r>
              <a:rPr b="0" lang="pt-BR" sz="2000" spc="-1" strike="noStrike">
                <a:solidFill>
                  <a:srgbClr val="0000ff"/>
                </a:solidFill>
                <a:latin typeface="Consolas"/>
              </a:rPr>
              <a:t>REBUILD</a:t>
            </a:r>
            <a:r>
              <a:rPr b="0" lang="pt-BR" sz="2000" spc="-1" strike="noStrike">
                <a:solidFill>
                  <a:srgbClr val="000000"/>
                </a:solidFill>
                <a:latin typeface="Consolas"/>
              </a:rPr>
              <a:t> </a:t>
            </a:r>
            <a:r>
              <a:rPr b="0" lang="pt-BR" sz="2000" spc="-1" strike="noStrike">
                <a:solidFill>
                  <a:srgbClr val="0000ff"/>
                </a:solidFill>
                <a:latin typeface="Consolas"/>
              </a:rPr>
              <a:t>WITH</a:t>
            </a:r>
            <a:r>
              <a:rPr b="0" lang="pt-BR" sz="2000" spc="-1" strike="noStrike">
                <a:solidFill>
                  <a:srgbClr val="808080"/>
                </a:solidFill>
                <a:latin typeface="Consolas"/>
              </a:rPr>
              <a:t>(</a:t>
            </a:r>
            <a:r>
              <a:rPr b="0" lang="pt-BR" sz="2000" spc="-1" strike="noStrike">
                <a:solidFill>
                  <a:srgbClr val="0000ff"/>
                </a:solidFill>
                <a:latin typeface="Consolas"/>
              </a:rPr>
              <a:t>DATA_COMPRESSION</a:t>
            </a:r>
            <a:r>
              <a:rPr b="0" lang="pt-BR" sz="2000" spc="-1" strike="noStrike">
                <a:solidFill>
                  <a:srgbClr val="808080"/>
                </a:solidFill>
                <a:latin typeface="Consolas"/>
              </a:rPr>
              <a:t>=</a:t>
            </a:r>
            <a:r>
              <a:rPr b="0" lang="pt-BR" sz="2000" spc="-1" strike="noStrike">
                <a:solidFill>
                  <a:srgbClr val="0000ff"/>
                </a:solidFill>
                <a:latin typeface="Consolas"/>
              </a:rPr>
              <a:t>PAGE</a:t>
            </a:r>
            <a:r>
              <a:rPr b="0" lang="pt-BR" sz="2000" spc="-1" strike="noStrike">
                <a:solidFill>
                  <a:srgbClr val="808080"/>
                </a:solidFill>
                <a:latin typeface="Consolas"/>
              </a:rPr>
              <a:t>)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9" name="Retângulo 5"/>
          <p:cNvSpPr/>
          <p:nvPr/>
        </p:nvSpPr>
        <p:spPr>
          <a:xfrm>
            <a:off x="816480" y="4632480"/>
            <a:ext cx="9368640" cy="198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343080" indent="-343080" defTabSz="914400">
              <a:lnSpc>
                <a:spcPct val="100000"/>
              </a:lnSpc>
              <a:buClr>
                <a:srgbClr val="292a76"/>
              </a:buClr>
              <a:buFont typeface="Arial"/>
              <a:buChar char="•"/>
            </a:pPr>
            <a:r>
              <a:rPr b="0" lang="pt-BR" sz="2400" spc="-1" strike="noStrike">
                <a:solidFill>
                  <a:srgbClr val="292a76"/>
                </a:solidFill>
                <a:latin typeface="Calibri"/>
              </a:rPr>
              <a:t>Caso real com ambiente Totvs Protheus: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lvl="1" marL="800280" indent="-343080" defTabSz="914400">
              <a:lnSpc>
                <a:spcPct val="100000"/>
              </a:lnSpc>
              <a:buClr>
                <a:srgbClr val="292a76"/>
              </a:buClr>
              <a:buFont typeface="Arial"/>
              <a:buChar char="•"/>
            </a:pPr>
            <a:r>
              <a:rPr b="0" lang="pt-BR" sz="2200" spc="-1" strike="noStrike">
                <a:solidFill>
                  <a:srgbClr val="292a76"/>
                </a:solidFill>
                <a:latin typeface="Calibri"/>
              </a:rPr>
              <a:t>Bases com um total de </a:t>
            </a:r>
            <a:r>
              <a:rPr b="1" lang="pt-BR" sz="2200" spc="-1" strike="noStrike">
                <a:solidFill>
                  <a:srgbClr val="292a76"/>
                </a:solidFill>
                <a:latin typeface="Calibri"/>
              </a:rPr>
              <a:t>955 GB  </a:t>
            </a:r>
            <a:r>
              <a:rPr b="0" lang="pt-BR" sz="2200" spc="-1" strike="noStrike">
                <a:solidFill>
                  <a:srgbClr val="292a76"/>
                </a:solidFill>
                <a:latin typeface="Calibri"/>
              </a:rPr>
              <a:t>foram para </a:t>
            </a:r>
            <a:r>
              <a:rPr b="1" lang="pt-BR" sz="2200" spc="-1" strike="noStrike">
                <a:solidFill>
                  <a:srgbClr val="292a76"/>
                </a:solidFill>
                <a:latin typeface="Calibri"/>
              </a:rPr>
              <a:t>280 GB</a:t>
            </a:r>
            <a:r>
              <a:rPr b="0" lang="pt-BR" sz="2200" spc="-1" strike="noStrike">
                <a:solidFill>
                  <a:srgbClr val="292a76"/>
                </a:solidFill>
                <a:latin typeface="Calibri"/>
              </a:rPr>
              <a:t>. </a:t>
            </a:r>
            <a:r>
              <a:rPr b="0" lang="pt-BR" sz="2200" spc="-1" strike="noStrike">
                <a:solidFill>
                  <a:srgbClr val="292a76"/>
                </a:solidFill>
                <a:highlight>
                  <a:srgbClr val="ffff00"/>
                </a:highlight>
                <a:latin typeface="Calibri"/>
              </a:rPr>
              <a:t>70% de ganho.</a:t>
            </a:r>
            <a:endParaRPr b="0" lang="pt-BR" sz="2200" spc="-1" strike="noStrike">
              <a:solidFill>
                <a:srgbClr val="000000"/>
              </a:solidFill>
              <a:latin typeface="Arial"/>
            </a:endParaRPr>
          </a:p>
          <a:p>
            <a:pPr lvl="1" marL="800280" indent="-34308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800" spc="-1" strike="noStrike" u="sng">
                <a:solidFill>
                  <a:schemeClr val="dk1"/>
                </a:solidFill>
                <a:uFillTx/>
                <a:latin typeface="Calibri"/>
                <a:hlinkClick r:id="rId1"/>
              </a:rPr>
              <a:t>https://www.fabriciolima.net/blog/2017/05/23/migrando-um-sql-server-2008-totvs-protheus-para-o-sql-server-2016-standard/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marL="457200" defTabSz="914400">
              <a:lnSpc>
                <a:spcPct val="100000"/>
              </a:lnSpc>
            </a:pPr>
            <a:r>
              <a:rPr b="0" lang="pt-BR" sz="1800" spc="-1" strike="noStrike">
                <a:solidFill>
                  <a:srgbClr val="292a76"/>
                </a:solidFill>
                <a:highlight>
                  <a:srgbClr val="ffff00"/>
                </a:highlight>
                <a:latin typeface="Calibri"/>
              </a:rPr>
              <a:t> 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marL="457200" defTabSz="914400">
              <a:lnSpc>
                <a:spcPct val="100000"/>
              </a:lnSpc>
            </a:pPr>
            <a:r>
              <a:rPr b="0" lang="pt-BR" sz="1800" spc="-1" strike="noStrike">
                <a:solidFill>
                  <a:srgbClr val="292a76"/>
                </a:solidFill>
                <a:latin typeface="Calibri"/>
              </a:rPr>
              <a:t> 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71" dur="indefinite" restart="never" nodeType="tmRoot">
          <p:childTnLst>
            <p:seq>
              <p:cTn id="572" dur="indefinite" nodeType="mainSeq">
                <p:childTnLst>
                  <p:par>
                    <p:cTn id="573" fill="hold">
                      <p:stCondLst>
                        <p:cond delay="indefinite"/>
                      </p:stCondLst>
                      <p:childTnLst>
                        <p:par>
                          <p:cTn id="574" fill="hold">
                            <p:stCondLst>
                              <p:cond delay="0"/>
                            </p:stCondLst>
                            <p:childTnLst>
                              <p:par>
                                <p:cTn id="57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7" fill="hold">
                      <p:stCondLst>
                        <p:cond delay="indefinite"/>
                      </p:stCondLst>
                      <p:childTnLst>
                        <p:par>
                          <p:cTn id="578" fill="hold">
                            <p:stCondLst>
                              <p:cond delay="0"/>
                            </p:stCondLst>
                            <p:childTnLst>
                              <p:par>
                                <p:cTn id="57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3" fill="hold">
                      <p:stCondLst>
                        <p:cond delay="indefinite"/>
                      </p:stCondLst>
                      <p:childTnLst>
                        <p:par>
                          <p:cTn id="584" fill="hold">
                            <p:stCondLst>
                              <p:cond delay="0"/>
                            </p:stCondLst>
                            <p:childTnLst>
                              <p:par>
                                <p:cTn id="58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7" fill="hold">
                      <p:stCondLst>
                        <p:cond delay="indefinite"/>
                      </p:stCondLst>
                      <p:childTnLst>
                        <p:par>
                          <p:cTn id="588" fill="hold">
                            <p:stCondLst>
                              <p:cond delay="0"/>
                            </p:stCondLst>
                            <p:childTnLst>
                              <p:par>
                                <p:cTn id="58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CaixaDeTexto 7"/>
          <p:cNvSpPr/>
          <p:nvPr/>
        </p:nvSpPr>
        <p:spPr>
          <a:xfrm>
            <a:off x="795240" y="1300680"/>
            <a:ext cx="11265840" cy="4709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457200" indent="-457200" defTabSz="914400">
              <a:lnSpc>
                <a:spcPct val="100000"/>
              </a:lnSpc>
              <a:spcAft>
                <a:spcPts val="799"/>
              </a:spcAft>
              <a:buClr>
                <a:srgbClr val="292a76"/>
              </a:buClr>
              <a:buFont typeface="Arial"/>
              <a:buChar char="•"/>
            </a:pPr>
            <a:r>
              <a:rPr b="0" lang="pt-BR" sz="3000" spc="-1" strike="noStrike">
                <a:solidFill>
                  <a:srgbClr val="292a76"/>
                </a:solidFill>
                <a:latin typeface="Calibri"/>
              </a:rPr>
              <a:t>Encontrar as queries mais problemáticas</a:t>
            </a:r>
            <a:endParaRPr b="0" lang="pt-BR" sz="30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457200" defTabSz="914400">
              <a:lnSpc>
                <a:spcPct val="100000"/>
              </a:lnSpc>
              <a:spcAft>
                <a:spcPts val="799"/>
              </a:spcAft>
              <a:buClr>
                <a:srgbClr val="002060"/>
              </a:buClr>
              <a:buFont typeface="Arial"/>
              <a:buChar char="•"/>
            </a:pPr>
            <a:r>
              <a:rPr b="0" lang="pt-BR" sz="2600" spc="-1" strike="noStrike">
                <a:solidFill>
                  <a:srgbClr val="002060"/>
                </a:solidFill>
                <a:latin typeface="Calibri"/>
              </a:rPr>
              <a:t>Análise das queries da tabela </a:t>
            </a:r>
            <a:r>
              <a:rPr b="1" lang="pt-BR" sz="2600" spc="-1" strike="noStrike">
                <a:solidFill>
                  <a:srgbClr val="002060"/>
                </a:solidFill>
                <a:latin typeface="Calibri"/>
              </a:rPr>
              <a:t>Traces..Traces</a:t>
            </a:r>
            <a:r>
              <a:rPr b="0" lang="pt-BR" sz="2600" spc="-1" strike="noStrike">
                <a:solidFill>
                  <a:srgbClr val="002060"/>
                </a:solidFill>
                <a:latin typeface="Calibri"/>
              </a:rPr>
              <a:t>:</a:t>
            </a:r>
            <a:endParaRPr b="0" lang="pt-BR" sz="2600" spc="-1" strike="noStrike">
              <a:solidFill>
                <a:srgbClr val="000000"/>
              </a:solidFill>
              <a:latin typeface="Arial"/>
            </a:endParaRPr>
          </a:p>
          <a:p>
            <a:pPr lvl="2" marL="1200240" indent="-285840" defTabSz="914400">
              <a:lnSpc>
                <a:spcPct val="100000"/>
              </a:lnSpc>
              <a:buClr>
                <a:srgbClr val="002060"/>
              </a:buClr>
              <a:buFont typeface="Arial"/>
              <a:buChar char="•"/>
            </a:pPr>
            <a:r>
              <a:rPr b="0" lang="pt-BR" sz="2600" spc="-1" strike="noStrike">
                <a:solidFill>
                  <a:srgbClr val="002060"/>
                </a:solidFill>
                <a:latin typeface="Calibri"/>
              </a:rPr>
              <a:t>Queries com maiores Leituras</a:t>
            </a:r>
            <a:endParaRPr b="0" lang="pt-BR" sz="2600" spc="-1" strike="noStrike">
              <a:solidFill>
                <a:srgbClr val="000000"/>
              </a:solidFill>
              <a:latin typeface="Arial"/>
            </a:endParaRPr>
          </a:p>
          <a:p>
            <a:pPr marL="914400" defTabSz="914400">
              <a:lnSpc>
                <a:spcPct val="100000"/>
              </a:lnSpc>
            </a:pPr>
            <a:r>
              <a:rPr b="0" lang="pt-BR" sz="2600" spc="-1" strike="noStrike">
                <a:solidFill>
                  <a:srgbClr val="0000ff"/>
                </a:solidFill>
                <a:latin typeface="Consolas"/>
              </a:rPr>
              <a:t>select</a:t>
            </a:r>
            <a:r>
              <a:rPr b="0" lang="pt-BR" sz="2600" spc="-1" strike="noStrike">
                <a:solidFill>
                  <a:srgbClr val="000000"/>
                </a:solidFill>
                <a:latin typeface="Consolas"/>
              </a:rPr>
              <a:t> </a:t>
            </a:r>
            <a:r>
              <a:rPr b="0" lang="pt-BR" sz="2600" spc="-1" strike="noStrike">
                <a:solidFill>
                  <a:srgbClr val="808080"/>
                </a:solidFill>
                <a:latin typeface="Consolas"/>
              </a:rPr>
              <a:t>*</a:t>
            </a:r>
            <a:endParaRPr b="0" lang="pt-BR" sz="2600" spc="-1" strike="noStrike">
              <a:solidFill>
                <a:srgbClr val="000000"/>
              </a:solidFill>
              <a:latin typeface="Arial"/>
            </a:endParaRPr>
          </a:p>
          <a:p>
            <a:pPr marL="914400" defTabSz="914400">
              <a:lnSpc>
                <a:spcPct val="100000"/>
              </a:lnSpc>
            </a:pPr>
            <a:r>
              <a:rPr b="0" lang="pt-BR" sz="2600" spc="-1" strike="noStrike">
                <a:solidFill>
                  <a:srgbClr val="0000ff"/>
                </a:solidFill>
                <a:latin typeface="Consolas"/>
              </a:rPr>
              <a:t>from</a:t>
            </a:r>
            <a:r>
              <a:rPr b="0" lang="pt-BR" sz="2600" spc="-1" strike="noStrike">
                <a:solidFill>
                  <a:srgbClr val="000000"/>
                </a:solidFill>
                <a:latin typeface="Consolas"/>
              </a:rPr>
              <a:t> </a:t>
            </a:r>
            <a:r>
              <a:rPr b="0" lang="pt-BR" sz="2600" spc="-1" strike="noStrike">
                <a:solidFill>
                  <a:srgbClr val="008000"/>
                </a:solidFill>
                <a:latin typeface="Consolas"/>
              </a:rPr>
              <a:t>Traces</a:t>
            </a:r>
            <a:r>
              <a:rPr b="0" lang="pt-BR" sz="2600" spc="-1" strike="noStrike">
                <a:solidFill>
                  <a:srgbClr val="808080"/>
                </a:solidFill>
                <a:latin typeface="Consolas"/>
              </a:rPr>
              <a:t>..</a:t>
            </a:r>
            <a:r>
              <a:rPr b="0" lang="pt-BR" sz="2600" spc="-1" strike="noStrike">
                <a:solidFill>
                  <a:srgbClr val="008000"/>
                </a:solidFill>
                <a:latin typeface="Consolas"/>
              </a:rPr>
              <a:t>Traces</a:t>
            </a:r>
            <a:endParaRPr b="0" lang="pt-BR" sz="2600" spc="-1" strike="noStrike">
              <a:solidFill>
                <a:srgbClr val="000000"/>
              </a:solidFill>
              <a:latin typeface="Arial"/>
            </a:endParaRPr>
          </a:p>
          <a:p>
            <a:pPr marL="914400" defTabSz="914400">
              <a:lnSpc>
                <a:spcPct val="100000"/>
              </a:lnSpc>
            </a:pPr>
            <a:r>
              <a:rPr b="0" lang="pt-BR" sz="2600" spc="-1" strike="noStrike">
                <a:solidFill>
                  <a:srgbClr val="0000ff"/>
                </a:solidFill>
                <a:latin typeface="Consolas"/>
              </a:rPr>
              <a:t>order</a:t>
            </a:r>
            <a:r>
              <a:rPr b="0" lang="pt-BR" sz="2600" spc="-1" strike="noStrike">
                <a:solidFill>
                  <a:srgbClr val="000000"/>
                </a:solidFill>
                <a:latin typeface="Consolas"/>
              </a:rPr>
              <a:t> </a:t>
            </a:r>
            <a:r>
              <a:rPr b="0" lang="pt-BR" sz="2600" spc="-1" strike="noStrike">
                <a:solidFill>
                  <a:srgbClr val="0000ff"/>
                </a:solidFill>
                <a:latin typeface="Consolas"/>
              </a:rPr>
              <a:t>by</a:t>
            </a:r>
            <a:r>
              <a:rPr b="0" lang="pt-BR" sz="2600" spc="-1" strike="noStrike">
                <a:solidFill>
                  <a:srgbClr val="000000"/>
                </a:solidFill>
                <a:latin typeface="Consolas"/>
              </a:rPr>
              <a:t> </a:t>
            </a:r>
            <a:r>
              <a:rPr b="0" lang="pt-BR" sz="2600" spc="-1" strike="noStrike">
                <a:solidFill>
                  <a:srgbClr val="008080"/>
                </a:solidFill>
                <a:latin typeface="Consolas"/>
              </a:rPr>
              <a:t>reads</a:t>
            </a:r>
            <a:r>
              <a:rPr b="0" lang="pt-BR" sz="2600" spc="-1" strike="noStrike">
                <a:solidFill>
                  <a:srgbClr val="000000"/>
                </a:solidFill>
                <a:latin typeface="Consolas"/>
              </a:rPr>
              <a:t> </a:t>
            </a:r>
            <a:r>
              <a:rPr b="0" lang="pt-BR" sz="2600" spc="-1" strike="noStrike">
                <a:solidFill>
                  <a:srgbClr val="0000ff"/>
                </a:solidFill>
                <a:latin typeface="Consolas"/>
              </a:rPr>
              <a:t>desc</a:t>
            </a:r>
            <a:endParaRPr b="0" lang="pt-BR" sz="2600" spc="-1" strike="noStrike">
              <a:solidFill>
                <a:srgbClr val="000000"/>
              </a:solidFill>
              <a:latin typeface="Arial"/>
            </a:endParaRPr>
          </a:p>
          <a:p>
            <a:pPr marL="457200" defTabSz="914400">
              <a:lnSpc>
                <a:spcPct val="100000"/>
              </a:lnSpc>
            </a:pPr>
            <a:endParaRPr b="0" lang="pt-BR" sz="2600" spc="-1" strike="noStrike">
              <a:solidFill>
                <a:srgbClr val="000000"/>
              </a:solidFill>
              <a:latin typeface="Arial"/>
            </a:endParaRPr>
          </a:p>
          <a:p>
            <a:pPr lvl="2" marL="1200240" indent="-285840" defTabSz="914400">
              <a:lnSpc>
                <a:spcPct val="100000"/>
              </a:lnSpc>
              <a:buClr>
                <a:srgbClr val="002060"/>
              </a:buClr>
              <a:buFont typeface="Arial"/>
              <a:buChar char="•"/>
            </a:pPr>
            <a:r>
              <a:rPr b="1" lang="pt-BR" sz="2600" spc="-1" strike="noStrike">
                <a:solidFill>
                  <a:srgbClr val="002060"/>
                </a:solidFill>
                <a:latin typeface="Calibri"/>
              </a:rPr>
              <a:t>Queries que mais se repetem no trace</a:t>
            </a:r>
            <a:endParaRPr b="0" lang="pt-BR" sz="2600" spc="-1" strike="noStrike">
              <a:solidFill>
                <a:srgbClr val="000000"/>
              </a:solidFill>
              <a:latin typeface="Arial"/>
            </a:endParaRPr>
          </a:p>
          <a:p>
            <a:pPr marL="914400" defTabSz="914400">
              <a:lnSpc>
                <a:spcPct val="100000"/>
              </a:lnSpc>
            </a:pPr>
            <a:r>
              <a:rPr b="0" lang="pt-BR" sz="2600" spc="-1" strike="noStrike">
                <a:solidFill>
                  <a:srgbClr val="0000ff"/>
                </a:solidFill>
                <a:latin typeface="Consolas"/>
              </a:rPr>
              <a:t>select</a:t>
            </a:r>
            <a:r>
              <a:rPr b="0" lang="pt-BR" sz="2600" spc="-1" strike="noStrike">
                <a:solidFill>
                  <a:srgbClr val="000000"/>
                </a:solidFill>
                <a:latin typeface="Consolas"/>
              </a:rPr>
              <a:t> </a:t>
            </a:r>
            <a:r>
              <a:rPr b="0" lang="pt-BR" sz="2600" spc="-1" strike="noStrike">
                <a:solidFill>
                  <a:srgbClr val="808080"/>
                </a:solidFill>
                <a:latin typeface="Consolas"/>
              </a:rPr>
              <a:t>*</a:t>
            </a:r>
            <a:endParaRPr b="0" lang="pt-BR" sz="2600" spc="-1" strike="noStrike">
              <a:solidFill>
                <a:srgbClr val="000000"/>
              </a:solidFill>
              <a:latin typeface="Arial"/>
            </a:endParaRPr>
          </a:p>
          <a:p>
            <a:pPr marL="914400" defTabSz="914400">
              <a:lnSpc>
                <a:spcPct val="100000"/>
              </a:lnSpc>
            </a:pPr>
            <a:r>
              <a:rPr b="0" lang="pt-BR" sz="2600" spc="-1" strike="noStrike">
                <a:solidFill>
                  <a:srgbClr val="0000ff"/>
                </a:solidFill>
                <a:latin typeface="Consolas"/>
              </a:rPr>
              <a:t>from</a:t>
            </a:r>
            <a:r>
              <a:rPr b="0" lang="pt-BR" sz="2600" spc="-1" strike="noStrike">
                <a:solidFill>
                  <a:srgbClr val="000000"/>
                </a:solidFill>
                <a:latin typeface="Consolas"/>
              </a:rPr>
              <a:t> </a:t>
            </a:r>
            <a:r>
              <a:rPr b="0" lang="pt-BR" sz="2600" spc="-1" strike="noStrike">
                <a:solidFill>
                  <a:srgbClr val="008000"/>
                </a:solidFill>
                <a:latin typeface="Consolas"/>
              </a:rPr>
              <a:t>Traces</a:t>
            </a:r>
            <a:r>
              <a:rPr b="0" lang="pt-BR" sz="2600" spc="-1" strike="noStrike">
                <a:solidFill>
                  <a:srgbClr val="808080"/>
                </a:solidFill>
                <a:latin typeface="Consolas"/>
              </a:rPr>
              <a:t>..</a:t>
            </a:r>
            <a:r>
              <a:rPr b="0" lang="pt-BR" sz="2600" spc="-1" strike="noStrike">
                <a:solidFill>
                  <a:srgbClr val="008000"/>
                </a:solidFill>
                <a:latin typeface="Consolas"/>
              </a:rPr>
              <a:t>Traces</a:t>
            </a:r>
            <a:endParaRPr b="0" lang="pt-BR" sz="2600" spc="-1" strike="noStrike">
              <a:solidFill>
                <a:srgbClr val="000000"/>
              </a:solidFill>
              <a:latin typeface="Arial"/>
            </a:endParaRPr>
          </a:p>
          <a:p>
            <a:pPr marL="914400" defTabSz="914400">
              <a:lnSpc>
                <a:spcPct val="100000"/>
              </a:lnSpc>
            </a:pPr>
            <a:r>
              <a:rPr b="0" lang="en-US" sz="2600" spc="-1" strike="noStrike">
                <a:solidFill>
                  <a:srgbClr val="0000ff"/>
                </a:solidFill>
                <a:latin typeface="Consolas"/>
              </a:rPr>
              <a:t>order</a:t>
            </a:r>
            <a:r>
              <a:rPr b="0" lang="en-US" sz="2600" spc="-1" strike="noStrike">
                <a:solidFill>
                  <a:srgbClr val="000000"/>
                </a:solidFill>
                <a:latin typeface="Consolas"/>
              </a:rPr>
              <a:t> </a:t>
            </a:r>
            <a:r>
              <a:rPr b="0" lang="en-US" sz="2600" spc="-1" strike="noStrike">
                <a:solidFill>
                  <a:srgbClr val="0000ff"/>
                </a:solidFill>
                <a:latin typeface="Consolas"/>
              </a:rPr>
              <a:t>by</a:t>
            </a:r>
            <a:r>
              <a:rPr b="0" lang="en-US" sz="2600" spc="-1" strike="noStrike">
                <a:solidFill>
                  <a:srgbClr val="000000"/>
                </a:solidFill>
                <a:latin typeface="Consolas"/>
              </a:rPr>
              <a:t> </a:t>
            </a:r>
            <a:r>
              <a:rPr b="0" lang="en-US" sz="2600" spc="-1" strike="noStrike">
                <a:solidFill>
                  <a:srgbClr val="008080"/>
                </a:solidFill>
                <a:latin typeface="Consolas"/>
              </a:rPr>
              <a:t>textdata</a:t>
            </a:r>
            <a:r>
              <a:rPr b="0" lang="en-US" sz="2600" spc="-1" strike="noStrike">
                <a:solidFill>
                  <a:srgbClr val="000000"/>
                </a:solidFill>
                <a:latin typeface="Consolas"/>
              </a:rPr>
              <a:t> </a:t>
            </a:r>
            <a:r>
              <a:rPr b="0" lang="en-US" sz="2600" spc="-1" strike="noStrike">
                <a:solidFill>
                  <a:srgbClr val="0000ff"/>
                </a:solidFill>
                <a:latin typeface="Consolas"/>
              </a:rPr>
              <a:t>desc</a:t>
            </a:r>
            <a:endParaRPr b="0" lang="pt-BR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1" name="Título 1"/>
          <p:cNvSpPr/>
          <p:nvPr/>
        </p:nvSpPr>
        <p:spPr>
          <a:xfrm>
            <a:off x="381960" y="206640"/>
            <a:ext cx="8085240" cy="109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  <a:spcAft>
                <a:spcPts val="799"/>
              </a:spcAft>
            </a:pPr>
            <a:r>
              <a:rPr b="1" lang="pt-BR" sz="4000" spc="-1" strike="noStrike">
                <a:solidFill>
                  <a:srgbClr val="002060"/>
                </a:solidFill>
                <a:latin typeface="Calibri"/>
              </a:rPr>
              <a:t>Dicas para Tuning</a:t>
            </a:r>
            <a:endParaRPr b="0" lang="pt-BR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2" name="PlaceHolder 1"/>
          <p:cNvSpPr>
            <a:spLocks noGrp="1"/>
          </p:cNvSpPr>
          <p:nvPr>
            <p:ph type="sldNum" idx="54"/>
          </p:nvPr>
        </p:nvSpPr>
        <p:spPr>
          <a:xfrm>
            <a:off x="10476720" y="6602400"/>
            <a:ext cx="1713960" cy="254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1" lang="pt-BR" sz="1400" spc="-1" strike="noStrike">
                <a:solidFill>
                  <a:schemeClr val="lt1"/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D41FA132-987A-408A-BCBF-8943E3F31E34}" type="slidenum">
              <a:rPr b="1" lang="pt-BR" sz="1400" spc="-1" strike="noStrike">
                <a:solidFill>
                  <a:schemeClr val="lt1"/>
                </a:solidFill>
                <a:latin typeface="Calibri"/>
              </a:rPr>
              <a:t>43</a:t>
            </a:fld>
            <a:r>
              <a:rPr b="1" lang="pt-BR" sz="1400" spc="-1" strike="noStrike">
                <a:solidFill>
                  <a:schemeClr val="lt1"/>
                </a:solidFill>
                <a:latin typeface="Calibri"/>
              </a:rPr>
              <a:t> de 56</a:t>
            </a:r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95" dur="indefinite" restart="never" nodeType="tmRoot">
          <p:childTnLst>
            <p:seq>
              <p:cTn id="596" dur="indefinite" nodeType="mainSeq">
                <p:childTnLst>
                  <p:par>
                    <p:cTn id="597" fill="hold">
                      <p:stCondLst>
                        <p:cond delay="indefinite"/>
                      </p:stCondLst>
                      <p:childTnLst>
                        <p:par>
                          <p:cTn id="598" fill="hold">
                            <p:stCondLst>
                              <p:cond delay="0"/>
                            </p:stCondLst>
                            <p:childTnLst>
                              <p:par>
                                <p:cTn id="59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7" fill="hold">
                      <p:stCondLst>
                        <p:cond delay="indefinite"/>
                      </p:stCondLst>
                      <p:childTnLst>
                        <p:par>
                          <p:cTn id="608" fill="hold">
                            <p:stCondLst>
                              <p:cond delay="0"/>
                            </p:stCondLst>
                            <p:childTnLst>
                              <p:par>
                                <p:cTn id="60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Título 1"/>
          <p:cNvSpPr/>
          <p:nvPr/>
        </p:nvSpPr>
        <p:spPr>
          <a:xfrm>
            <a:off x="381960" y="206640"/>
            <a:ext cx="8085240" cy="109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1" lang="pt-BR" sz="4000" spc="-1" strike="noStrike">
                <a:solidFill>
                  <a:srgbClr val="002060"/>
                </a:solidFill>
                <a:latin typeface="Calibri"/>
              </a:rPr>
              <a:t>Dicas para Tuning</a:t>
            </a:r>
            <a:endParaRPr b="0" lang="pt-BR" sz="4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64" name="Picture 3" descr=""/>
          <p:cNvPicPr/>
          <p:nvPr/>
        </p:nvPicPr>
        <p:blipFill>
          <a:blip r:embed="rId1"/>
          <a:stretch/>
        </p:blipFill>
        <p:spPr>
          <a:xfrm>
            <a:off x="1127160" y="1303920"/>
            <a:ext cx="3365640" cy="5260680"/>
          </a:xfrm>
          <a:prstGeom prst="rect">
            <a:avLst/>
          </a:prstGeom>
          <a:ln w="0">
            <a:noFill/>
          </a:ln>
        </p:spPr>
      </p:pic>
      <p:pic>
        <p:nvPicPr>
          <p:cNvPr id="265" name="Picture 2" descr="When I see two Microsoft Certified Masters telling each other that they’re doing it wrong"/>
          <p:cNvPicPr/>
          <p:nvPr/>
        </p:nvPicPr>
        <p:blipFill>
          <a:blip r:embed="rId2"/>
          <a:stretch/>
        </p:blipFill>
        <p:spPr>
          <a:xfrm>
            <a:off x="5759280" y="1985040"/>
            <a:ext cx="6239160" cy="3489480"/>
          </a:xfrm>
          <a:prstGeom prst="rect">
            <a:avLst/>
          </a:prstGeom>
          <a:ln w="0">
            <a:noFill/>
          </a:ln>
        </p:spPr>
      </p:pic>
      <p:sp>
        <p:nvSpPr>
          <p:cNvPr id="266" name="PlaceHolder 1"/>
          <p:cNvSpPr>
            <a:spLocks noGrp="1"/>
          </p:cNvSpPr>
          <p:nvPr>
            <p:ph type="sldNum" idx="55"/>
          </p:nvPr>
        </p:nvSpPr>
        <p:spPr>
          <a:xfrm>
            <a:off x="10476720" y="6602400"/>
            <a:ext cx="1713960" cy="254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1" lang="pt-BR" sz="1400" spc="-1" strike="noStrike">
                <a:solidFill>
                  <a:schemeClr val="lt1"/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6C11A61A-C67E-4D80-AA74-0E0A233877B5}" type="slidenum">
              <a:rPr b="1" lang="pt-BR" sz="1400" spc="-1" strike="noStrike">
                <a:solidFill>
                  <a:schemeClr val="lt1"/>
                </a:solidFill>
                <a:latin typeface="Calibri"/>
              </a:rPr>
              <a:t>43</a:t>
            </a:fld>
            <a:r>
              <a:rPr b="1" lang="pt-BR" sz="1400" spc="-1" strike="noStrike">
                <a:solidFill>
                  <a:schemeClr val="lt1"/>
                </a:solidFill>
                <a:latin typeface="Calibri"/>
              </a:rPr>
              <a:t> de 56</a:t>
            </a:r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617" dur="indefinite" restart="never" nodeType="tmRoot">
          <p:childTnLst>
            <p:seq>
              <p:cTn id="618" dur="indefinite" nodeType="mainSeq">
                <p:childTnLst>
                  <p:par>
                    <p:cTn id="619" fill="hold">
                      <p:stCondLst>
                        <p:cond delay="indefinite"/>
                      </p:stCondLst>
                      <p:childTnLst>
                        <p:par>
                          <p:cTn id="620" fill="hold">
                            <p:stCondLst>
                              <p:cond delay="0"/>
                            </p:stCondLst>
                            <p:childTnLst>
                              <p:par>
                                <p:cTn id="621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623"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4" fill="hold">
                      <p:stCondLst>
                        <p:cond delay="indefinite"/>
                      </p:stCondLst>
                      <p:childTnLst>
                        <p:par>
                          <p:cTn id="625" fill="hold">
                            <p:stCondLst>
                              <p:cond delay="0"/>
                            </p:stCondLst>
                            <p:childTnLst>
                              <p:par>
                                <p:cTn id="626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CaixaDeTexto 7"/>
          <p:cNvSpPr/>
          <p:nvPr/>
        </p:nvSpPr>
        <p:spPr>
          <a:xfrm>
            <a:off x="795240" y="1300680"/>
            <a:ext cx="11265840" cy="3687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457200" indent="-457200" defTabSz="914400">
              <a:lnSpc>
                <a:spcPct val="100000"/>
              </a:lnSpc>
              <a:spcAft>
                <a:spcPts val="799"/>
              </a:spcAft>
              <a:buClr>
                <a:srgbClr val="292a76"/>
              </a:buClr>
              <a:buFont typeface="Arial"/>
              <a:buChar char="•"/>
            </a:pPr>
            <a:r>
              <a:rPr b="0" lang="pt-BR" sz="2800" spc="-1" strike="noStrike">
                <a:solidFill>
                  <a:srgbClr val="292a76"/>
                </a:solidFill>
                <a:latin typeface="Calibri"/>
              </a:rPr>
              <a:t>Outra forma de encontrar as queries mais problemáticas</a:t>
            </a: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spcAft>
                <a:spcPts val="799"/>
              </a:spcAft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457200" defTabSz="914400">
              <a:lnSpc>
                <a:spcPct val="100000"/>
              </a:lnSpc>
              <a:spcAft>
                <a:spcPts val="799"/>
              </a:spcAft>
              <a:buClr>
                <a:srgbClr val="002060"/>
              </a:buClr>
              <a:buFont typeface="Arial"/>
              <a:buChar char="•"/>
            </a:pPr>
            <a:r>
              <a:rPr b="0" lang="pt-BR" sz="2800" spc="-1" strike="noStrike">
                <a:solidFill>
                  <a:srgbClr val="002060"/>
                </a:solidFill>
                <a:latin typeface="Calibri"/>
              </a:rPr>
              <a:t>Análise das informações abaixo via DMV:</a:t>
            </a: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  <a:p>
            <a:pPr lvl="2" marL="1371600" indent="-457200" defTabSz="914400">
              <a:lnSpc>
                <a:spcPct val="100000"/>
              </a:lnSpc>
              <a:spcAft>
                <a:spcPts val="799"/>
              </a:spcAft>
              <a:buClr>
                <a:srgbClr val="002060"/>
              </a:buClr>
              <a:buFont typeface="Arial"/>
              <a:buChar char="•"/>
            </a:pPr>
            <a:r>
              <a:rPr b="0" lang="pt-BR" sz="2800" spc="-1" strike="noStrike">
                <a:solidFill>
                  <a:srgbClr val="002060"/>
                </a:solidFill>
                <a:latin typeface="Calibri"/>
              </a:rPr>
              <a:t>Queries mais executadas</a:t>
            </a: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  <a:p>
            <a:pPr lvl="2" marL="1371600" indent="-457200" defTabSz="914400">
              <a:lnSpc>
                <a:spcPct val="100000"/>
              </a:lnSpc>
              <a:spcAft>
                <a:spcPts val="799"/>
              </a:spcAft>
              <a:buClr>
                <a:srgbClr val="002060"/>
              </a:buClr>
              <a:buFont typeface="Arial"/>
              <a:buChar char="•"/>
            </a:pPr>
            <a:r>
              <a:rPr b="0" lang="pt-BR" sz="2800" spc="-1" strike="noStrike">
                <a:solidFill>
                  <a:srgbClr val="002060"/>
                </a:solidFill>
                <a:latin typeface="Calibri"/>
              </a:rPr>
              <a:t>Queries com mais leituras</a:t>
            </a: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  <a:p>
            <a:pPr lvl="2" marL="1371600" indent="-457200" defTabSz="914400">
              <a:lnSpc>
                <a:spcPct val="100000"/>
              </a:lnSpc>
              <a:spcAft>
                <a:spcPts val="799"/>
              </a:spcAft>
              <a:buClr>
                <a:srgbClr val="002060"/>
              </a:buClr>
              <a:buFont typeface="Arial"/>
              <a:buChar char="•"/>
            </a:pPr>
            <a:r>
              <a:rPr b="0" lang="pt-BR" sz="2800" spc="-1" strike="noStrike">
                <a:solidFill>
                  <a:srgbClr val="002060"/>
                </a:solidFill>
                <a:latin typeface="Calibri"/>
              </a:rPr>
              <a:t>Queries com maior consumo de CPU</a:t>
            </a: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spcAft>
                <a:spcPts val="799"/>
              </a:spcAft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8" name="Título 1"/>
          <p:cNvSpPr/>
          <p:nvPr/>
        </p:nvSpPr>
        <p:spPr>
          <a:xfrm>
            <a:off x="381960" y="206640"/>
            <a:ext cx="8085240" cy="109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  <a:spcAft>
                <a:spcPts val="799"/>
              </a:spcAft>
            </a:pPr>
            <a:r>
              <a:rPr b="1" lang="pt-BR" sz="4000" spc="-1" strike="noStrike">
                <a:solidFill>
                  <a:srgbClr val="002060"/>
                </a:solidFill>
                <a:latin typeface="Calibri"/>
              </a:rPr>
              <a:t>Dicas para Tuning</a:t>
            </a:r>
            <a:endParaRPr b="0" lang="pt-BR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9" name="PlaceHolder 1"/>
          <p:cNvSpPr>
            <a:spLocks noGrp="1"/>
          </p:cNvSpPr>
          <p:nvPr>
            <p:ph type="sldNum" idx="56"/>
          </p:nvPr>
        </p:nvSpPr>
        <p:spPr>
          <a:xfrm>
            <a:off x="10476720" y="6602400"/>
            <a:ext cx="1713960" cy="254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1" lang="pt-BR" sz="1400" spc="-1" strike="noStrike">
                <a:solidFill>
                  <a:schemeClr val="lt1"/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5AA3F85A-ABE7-420B-BAFB-9F741A8AE74F}" type="slidenum">
              <a:rPr b="1" lang="pt-BR" sz="1400" spc="-1" strike="noStrike">
                <a:solidFill>
                  <a:schemeClr val="lt1"/>
                </a:solidFill>
                <a:latin typeface="Calibri"/>
              </a:rPr>
              <a:t>43</a:t>
            </a:fld>
            <a:r>
              <a:rPr b="1" lang="pt-BR" sz="1400" spc="-1" strike="noStrike">
                <a:solidFill>
                  <a:schemeClr val="lt1"/>
                </a:solidFill>
                <a:latin typeface="Calibri"/>
              </a:rPr>
              <a:t> de 56</a:t>
            </a:r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628" dur="indefinite" restart="never" nodeType="tmRoot">
          <p:childTnLst>
            <p:seq>
              <p:cTn id="629" dur="indefinite" nodeType="mainSeq">
                <p:childTnLst>
                  <p:par>
                    <p:cTn id="630" fill="hold">
                      <p:stCondLst>
                        <p:cond delay="indefinite"/>
                      </p:stCondLst>
                      <p:childTnLst>
                        <p:par>
                          <p:cTn id="631" fill="hold">
                            <p:stCondLst>
                              <p:cond delay="0"/>
                            </p:stCondLst>
                            <p:childTnLst>
                              <p:par>
                                <p:cTn id="632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4" fill="hold">
                      <p:stCondLst>
                        <p:cond delay="indefinite"/>
                      </p:stCondLst>
                      <p:childTnLst>
                        <p:par>
                          <p:cTn id="635" fill="hold">
                            <p:stCondLst>
                              <p:cond delay="0"/>
                            </p:stCondLst>
                            <p:childTnLst>
                              <p:par>
                                <p:cTn id="636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8" fill="hold">
                      <p:stCondLst>
                        <p:cond delay="indefinite"/>
                      </p:stCondLst>
                      <p:childTnLst>
                        <p:par>
                          <p:cTn id="639" fill="hold">
                            <p:stCondLst>
                              <p:cond delay="0"/>
                            </p:stCondLst>
                            <p:childTnLst>
                              <p:par>
                                <p:cTn id="640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ítulo 1"/>
          <p:cNvSpPr/>
          <p:nvPr/>
        </p:nvSpPr>
        <p:spPr>
          <a:xfrm>
            <a:off x="381960" y="206640"/>
            <a:ext cx="8085240" cy="109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1" lang="pt-BR" sz="4000" spc="-1" strike="noStrike">
                <a:solidFill>
                  <a:srgbClr val="002060"/>
                </a:solidFill>
                <a:latin typeface="Calibri"/>
              </a:rPr>
              <a:t>Dicas para Tuning</a:t>
            </a:r>
            <a:endParaRPr b="0" lang="pt-BR" sz="4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71" name="Picture 2" descr="“No no, I’m sure it won’t be another problem adding another instance to the cluster”"/>
          <p:cNvPicPr/>
          <p:nvPr/>
        </p:nvPicPr>
        <p:blipFill>
          <a:blip r:embed="rId1"/>
          <a:stretch/>
        </p:blipFill>
        <p:spPr>
          <a:xfrm>
            <a:off x="4858920" y="1829880"/>
            <a:ext cx="7218000" cy="4059720"/>
          </a:xfrm>
          <a:prstGeom prst="rect">
            <a:avLst/>
          </a:prstGeom>
          <a:ln w="0">
            <a:noFill/>
          </a:ln>
        </p:spPr>
      </p:pic>
      <p:sp>
        <p:nvSpPr>
          <p:cNvPr id="272" name="Retângulo 2"/>
          <p:cNvSpPr/>
          <p:nvPr/>
        </p:nvSpPr>
        <p:spPr>
          <a:xfrm>
            <a:off x="275400" y="2372400"/>
            <a:ext cx="4302720" cy="237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pt-BR" sz="3000" spc="-1" strike="noStrike">
                <a:solidFill>
                  <a:srgbClr val="292a76"/>
                </a:solidFill>
                <a:latin typeface="Segoe UI"/>
              </a:rPr>
              <a:t>“</a:t>
            </a:r>
            <a:r>
              <a:rPr b="0" lang="pt-BR" sz="3000" spc="-1" strike="noStrike">
                <a:solidFill>
                  <a:srgbClr val="292a76"/>
                </a:solidFill>
                <a:latin typeface="Segoe UI"/>
              </a:rPr>
              <a:t>Quando o desenvolvedor sobe uma alteração simples e pequena às 18:00h de sexta-feira”</a:t>
            </a:r>
            <a:endParaRPr b="0" lang="pt-BR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3" name="PlaceHolder 1"/>
          <p:cNvSpPr>
            <a:spLocks noGrp="1"/>
          </p:cNvSpPr>
          <p:nvPr>
            <p:ph type="sldNum" idx="57"/>
          </p:nvPr>
        </p:nvSpPr>
        <p:spPr>
          <a:xfrm>
            <a:off x="10476720" y="6602400"/>
            <a:ext cx="1713960" cy="254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1" lang="pt-BR" sz="1400" spc="-1" strike="noStrike">
                <a:solidFill>
                  <a:schemeClr val="lt1"/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B5AC85F9-2BA2-4025-BC2B-5D6F796010DE}" type="slidenum">
              <a:rPr b="1" lang="pt-BR" sz="1400" spc="-1" strike="noStrike">
                <a:solidFill>
                  <a:schemeClr val="lt1"/>
                </a:solidFill>
                <a:latin typeface="Calibri"/>
              </a:rPr>
              <a:t>43</a:t>
            </a:fld>
            <a:r>
              <a:rPr b="1" lang="pt-BR" sz="1400" spc="-1" strike="noStrike">
                <a:solidFill>
                  <a:schemeClr val="lt1"/>
                </a:solidFill>
                <a:latin typeface="Calibri"/>
              </a:rPr>
              <a:t> de 56</a:t>
            </a:r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642" dur="indefinite" restart="never" nodeType="tmRoot">
          <p:childTnLst>
            <p:seq>
              <p:cTn id="643" dur="indefinite" nodeType="mainSeq">
                <p:childTnLst>
                  <p:par>
                    <p:cTn id="644" fill="hold">
                      <p:stCondLst>
                        <p:cond delay="indefinite"/>
                      </p:stCondLst>
                      <p:childTnLst>
                        <p:par>
                          <p:cTn id="645" fill="hold">
                            <p:stCondLst>
                              <p:cond delay="0"/>
                            </p:stCondLst>
                            <p:childTnLst>
                              <p:par>
                                <p:cTn id="646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CaixaDeTexto 7"/>
          <p:cNvSpPr/>
          <p:nvPr/>
        </p:nvSpPr>
        <p:spPr>
          <a:xfrm>
            <a:off x="106920" y="1442880"/>
            <a:ext cx="11265840" cy="4497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457200" indent="-457200" defTabSz="914400">
              <a:lnSpc>
                <a:spcPct val="100000"/>
              </a:lnSpc>
              <a:spcAft>
                <a:spcPts val="799"/>
              </a:spcAft>
              <a:buClr>
                <a:srgbClr val="002060"/>
              </a:buClr>
              <a:buFont typeface="Arial"/>
              <a:buChar char="•"/>
            </a:pPr>
            <a:r>
              <a:rPr b="0" lang="pt-BR" sz="2800" spc="-1" strike="noStrike">
                <a:solidFill>
                  <a:srgbClr val="002060"/>
                </a:solidFill>
                <a:latin typeface="Calibri"/>
              </a:rPr>
              <a:t>Dicas para analisar uma query:</a:t>
            </a: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  <a:p>
            <a:pPr marL="457200" defTabSz="914400">
              <a:lnSpc>
                <a:spcPct val="100000"/>
              </a:lnSpc>
              <a:spcAft>
                <a:spcPts val="799"/>
              </a:spcAft>
            </a:pPr>
            <a:r>
              <a:rPr b="0" lang="pt-BR" sz="2400" spc="-1" strike="noStrike">
                <a:solidFill>
                  <a:srgbClr val="002060"/>
                </a:solidFill>
                <a:latin typeface="Calibri"/>
              </a:rPr>
              <a:t>1 - Analise o Plano de Execução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lvl="2" marL="1371600" indent="-457200" defTabSz="914400">
              <a:lnSpc>
                <a:spcPct val="100000"/>
              </a:lnSpc>
              <a:spcAft>
                <a:spcPts val="799"/>
              </a:spcAft>
              <a:buClr>
                <a:srgbClr val="002060"/>
              </a:buClr>
              <a:buFont typeface="Arial"/>
              <a:buChar char="•"/>
            </a:pPr>
            <a:r>
              <a:rPr b="0" lang="pt-BR" sz="2200" spc="-1" strike="noStrike">
                <a:solidFill>
                  <a:srgbClr val="002060"/>
                </a:solidFill>
                <a:latin typeface="Calibri"/>
              </a:rPr>
              <a:t>Mostra o caminho que o SQL Server escolheu para executar uma query</a:t>
            </a:r>
            <a:endParaRPr b="0" lang="pt-BR" sz="2200" spc="-1" strike="noStrike">
              <a:solidFill>
                <a:srgbClr val="000000"/>
              </a:solidFill>
              <a:latin typeface="Arial"/>
            </a:endParaRPr>
          </a:p>
          <a:p>
            <a:pPr lvl="2" marL="1371600" indent="-457200" defTabSz="914400">
              <a:lnSpc>
                <a:spcPct val="100000"/>
              </a:lnSpc>
              <a:spcAft>
                <a:spcPts val="799"/>
              </a:spcAft>
              <a:buClr>
                <a:srgbClr val="002060"/>
              </a:buClr>
              <a:buFont typeface="Arial"/>
              <a:buChar char="•"/>
            </a:pPr>
            <a:r>
              <a:rPr b="0" lang="pt-BR" sz="2200" spc="-1" strike="noStrike">
                <a:solidFill>
                  <a:srgbClr val="002060"/>
                </a:solidFill>
                <a:latin typeface="Calibri"/>
              </a:rPr>
              <a:t>O Query Optimizer tem muitas possibilidades para montar uma query e tem que escolher o melhor plano no tempo mais curto possível</a:t>
            </a:r>
            <a:endParaRPr b="0" lang="pt-BR" sz="2200" spc="-1" strike="noStrike">
              <a:solidFill>
                <a:srgbClr val="000000"/>
              </a:solidFill>
              <a:latin typeface="Arial"/>
            </a:endParaRPr>
          </a:p>
          <a:p>
            <a:pPr lvl="2" marL="1371600" indent="-457200" defTabSz="914400">
              <a:lnSpc>
                <a:spcPct val="100000"/>
              </a:lnSpc>
              <a:spcAft>
                <a:spcPts val="799"/>
              </a:spcAft>
              <a:buClr>
                <a:srgbClr val="002060"/>
              </a:buClr>
              <a:buFont typeface="Arial"/>
              <a:buChar char="•"/>
            </a:pPr>
            <a:r>
              <a:rPr b="1" lang="pt-BR" sz="2200" spc="-1" strike="noStrike">
                <a:solidFill>
                  <a:srgbClr val="002060"/>
                </a:solidFill>
                <a:latin typeface="Calibri"/>
              </a:rPr>
              <a:t>Ctrl+L</a:t>
            </a:r>
            <a:r>
              <a:rPr b="0" lang="pt-BR" sz="2200" spc="-1" strike="noStrike">
                <a:solidFill>
                  <a:srgbClr val="002060"/>
                </a:solidFill>
                <a:latin typeface="Calibri"/>
              </a:rPr>
              <a:t> visualizamos o plano estimado para essa query</a:t>
            </a:r>
            <a:endParaRPr b="0" lang="pt-BR" sz="2200" spc="-1" strike="noStrike">
              <a:solidFill>
                <a:srgbClr val="000000"/>
              </a:solidFill>
              <a:latin typeface="Arial"/>
            </a:endParaRPr>
          </a:p>
          <a:p>
            <a:pPr lvl="2" marL="1371600" indent="-457200" defTabSz="914400">
              <a:lnSpc>
                <a:spcPct val="100000"/>
              </a:lnSpc>
              <a:spcAft>
                <a:spcPts val="799"/>
              </a:spcAft>
              <a:buClr>
                <a:srgbClr val="002060"/>
              </a:buClr>
              <a:buFont typeface="Arial"/>
              <a:buChar char="•"/>
            </a:pPr>
            <a:r>
              <a:rPr b="1" lang="pt-BR" sz="2200" spc="-1" strike="noStrike">
                <a:solidFill>
                  <a:srgbClr val="002060"/>
                </a:solidFill>
                <a:latin typeface="Calibri"/>
              </a:rPr>
              <a:t>Ctrl+M</a:t>
            </a:r>
            <a:r>
              <a:rPr b="0" lang="pt-BR" sz="2200" spc="-1" strike="noStrike">
                <a:solidFill>
                  <a:srgbClr val="002060"/>
                </a:solidFill>
                <a:latin typeface="Calibri"/>
              </a:rPr>
              <a:t> e execute a query: é mostrado o plano real da execução</a:t>
            </a:r>
            <a:endParaRPr b="0" lang="pt-BR" sz="2200" spc="-1" strike="noStrike">
              <a:solidFill>
                <a:srgbClr val="000000"/>
              </a:solidFill>
              <a:latin typeface="Arial"/>
            </a:endParaRPr>
          </a:p>
          <a:p>
            <a:pPr lvl="2" marL="1371600" indent="-457200" defTabSz="914400">
              <a:lnSpc>
                <a:spcPct val="100000"/>
              </a:lnSpc>
              <a:spcAft>
                <a:spcPts val="799"/>
              </a:spcAft>
              <a:buClr>
                <a:srgbClr val="002060"/>
              </a:buClr>
              <a:buFont typeface="Arial"/>
              <a:buChar char="•"/>
            </a:pPr>
            <a:r>
              <a:rPr b="0" lang="pt-BR" sz="2200" spc="-1" strike="noStrike">
                <a:solidFill>
                  <a:srgbClr val="002060"/>
                </a:solidFill>
                <a:latin typeface="Calibri"/>
              </a:rPr>
              <a:t>Sempre se lê de cima parta baixo e da direita para a esquerda</a:t>
            </a:r>
            <a:endParaRPr b="0" lang="pt-BR" sz="22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spcAft>
                <a:spcPts val="799"/>
              </a:spcAft>
            </a:pPr>
            <a:endParaRPr b="0" lang="pt-BR" sz="26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spcAft>
                <a:spcPts val="799"/>
              </a:spcAft>
            </a:pPr>
            <a:endParaRPr b="0" lang="pt-BR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5" name="Título 1"/>
          <p:cNvSpPr/>
          <p:nvPr/>
        </p:nvSpPr>
        <p:spPr>
          <a:xfrm>
            <a:off x="352080" y="203400"/>
            <a:ext cx="8085240" cy="109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  <a:spcAft>
                <a:spcPts val="799"/>
              </a:spcAft>
            </a:pPr>
            <a:r>
              <a:rPr b="1" lang="pt-BR" sz="4000" spc="-1" strike="noStrike">
                <a:solidFill>
                  <a:srgbClr val="002060"/>
                </a:solidFill>
                <a:latin typeface="Calibri"/>
              </a:rPr>
              <a:t>Dicas para Tuning</a:t>
            </a:r>
            <a:endParaRPr b="0" lang="pt-BR" sz="4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76" name="Imagem 5" descr=""/>
          <p:cNvPicPr/>
          <p:nvPr/>
        </p:nvPicPr>
        <p:blipFill>
          <a:blip r:embed="rId1"/>
          <a:stretch/>
        </p:blipFill>
        <p:spPr>
          <a:xfrm>
            <a:off x="3010680" y="5040000"/>
            <a:ext cx="5628960" cy="1512720"/>
          </a:xfrm>
          <a:prstGeom prst="rect">
            <a:avLst/>
          </a:prstGeom>
          <a:ln w="0">
            <a:noFill/>
          </a:ln>
        </p:spPr>
      </p:pic>
      <p:sp>
        <p:nvSpPr>
          <p:cNvPr id="277" name="PlaceHolder 1"/>
          <p:cNvSpPr>
            <a:spLocks noGrp="1"/>
          </p:cNvSpPr>
          <p:nvPr>
            <p:ph type="sldNum" idx="58"/>
          </p:nvPr>
        </p:nvSpPr>
        <p:spPr>
          <a:xfrm>
            <a:off x="10476720" y="6602400"/>
            <a:ext cx="1713960" cy="254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1" lang="pt-BR" sz="1400" spc="-1" strike="noStrike">
                <a:solidFill>
                  <a:schemeClr val="lt1"/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F96C7838-7916-4B92-A7D8-051A9BAE448B}" type="slidenum">
              <a:rPr b="1" lang="pt-BR" sz="1400" spc="-1" strike="noStrike">
                <a:solidFill>
                  <a:schemeClr val="lt1"/>
                </a:solidFill>
                <a:latin typeface="Calibri"/>
              </a:rPr>
              <a:t>43</a:t>
            </a:fld>
            <a:r>
              <a:rPr b="1" lang="pt-BR" sz="1400" spc="-1" strike="noStrike">
                <a:solidFill>
                  <a:schemeClr val="lt1"/>
                </a:solidFill>
                <a:latin typeface="Calibri"/>
              </a:rPr>
              <a:t> de 56</a:t>
            </a:r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648" dur="indefinite" restart="never" nodeType="tmRoot">
          <p:childTnLst>
            <p:seq>
              <p:cTn id="649" dur="indefinite" nodeType="mainSeq">
                <p:childTnLst>
                  <p:par>
                    <p:cTn id="650" fill="hold">
                      <p:stCondLst>
                        <p:cond delay="indefinite"/>
                      </p:stCondLst>
                      <p:childTnLst>
                        <p:par>
                          <p:cTn id="651" fill="hold">
                            <p:stCondLst>
                              <p:cond delay="0"/>
                            </p:stCondLst>
                            <p:childTnLst>
                              <p:par>
                                <p:cTn id="652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4" fill="hold">
                      <p:stCondLst>
                        <p:cond delay="indefinite"/>
                      </p:stCondLst>
                      <p:childTnLst>
                        <p:par>
                          <p:cTn id="655" fill="hold">
                            <p:stCondLst>
                              <p:cond delay="0"/>
                            </p:stCondLst>
                            <p:childTnLst>
                              <p:par>
                                <p:cTn id="656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8" fill="hold">
                      <p:stCondLst>
                        <p:cond delay="indefinite"/>
                      </p:stCondLst>
                      <p:childTnLst>
                        <p:par>
                          <p:cTn id="659" fill="hold">
                            <p:stCondLst>
                              <p:cond delay="0"/>
                            </p:stCondLst>
                            <p:childTnLst>
                              <p:par>
                                <p:cTn id="660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2" fill="hold">
                      <p:stCondLst>
                        <p:cond delay="indefinite"/>
                      </p:stCondLst>
                      <p:childTnLst>
                        <p:par>
                          <p:cTn id="663" fill="hold">
                            <p:stCondLst>
                              <p:cond delay="0"/>
                            </p:stCondLst>
                            <p:childTnLst>
                              <p:par>
                                <p:cTn id="664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6" fill="hold">
                      <p:stCondLst>
                        <p:cond delay="indefinite"/>
                      </p:stCondLst>
                      <p:childTnLst>
                        <p:par>
                          <p:cTn id="667" fill="hold">
                            <p:stCondLst>
                              <p:cond delay="0"/>
                            </p:stCondLst>
                            <p:childTnLst>
                              <p:par>
                                <p:cTn id="668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0" fill="hold">
                      <p:stCondLst>
                        <p:cond delay="indefinite"/>
                      </p:stCondLst>
                      <p:childTnLst>
                        <p:par>
                          <p:cTn id="671" fill="hold">
                            <p:stCondLst>
                              <p:cond delay="0"/>
                            </p:stCondLst>
                            <p:childTnLst>
                              <p:par>
                                <p:cTn id="672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4" fill="hold">
                      <p:stCondLst>
                        <p:cond delay="indefinite"/>
                      </p:stCondLst>
                      <p:childTnLst>
                        <p:par>
                          <p:cTn id="675" fill="hold">
                            <p:stCondLst>
                              <p:cond delay="0"/>
                            </p:stCondLst>
                            <p:childTnLst>
                              <p:par>
                                <p:cTn id="676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8" fill="hold">
                      <p:stCondLst>
                        <p:cond delay="indefinite"/>
                      </p:stCondLst>
                      <p:childTnLst>
                        <p:par>
                          <p:cTn id="679" fill="hold">
                            <p:stCondLst>
                              <p:cond delay="0"/>
                            </p:stCondLst>
                            <p:childTnLst>
                              <p:par>
                                <p:cTn id="680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CaixaDeTexto 7"/>
          <p:cNvSpPr/>
          <p:nvPr/>
        </p:nvSpPr>
        <p:spPr>
          <a:xfrm>
            <a:off x="924840" y="3291480"/>
            <a:ext cx="11265840" cy="2802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85840" indent="-285840" defTabSz="914400">
              <a:lnSpc>
                <a:spcPct val="100000"/>
              </a:lnSpc>
              <a:buClr>
                <a:srgbClr val="002060"/>
              </a:buClr>
              <a:buFont typeface="Arial"/>
              <a:buChar char="•"/>
            </a:pPr>
            <a:r>
              <a:rPr b="0" lang="pt-BR" sz="2600" spc="-1" strike="noStrike">
                <a:solidFill>
                  <a:srgbClr val="002060"/>
                </a:solidFill>
                <a:latin typeface="Calibri"/>
              </a:rPr>
              <a:t>Analisar o espaço em disco disponível no servidor.</a:t>
            </a:r>
            <a:endParaRPr b="0" lang="pt-BR" sz="2600" spc="-1" strike="noStrike">
              <a:solidFill>
                <a:srgbClr val="000000"/>
              </a:solidFill>
              <a:latin typeface="Arial"/>
            </a:endParaRPr>
          </a:p>
          <a:p>
            <a:pPr marL="285840" indent="-285840" defTabSz="914400">
              <a:lnSpc>
                <a:spcPct val="100000"/>
              </a:lnSpc>
              <a:buClr>
                <a:srgbClr val="002060"/>
              </a:buClr>
              <a:buFont typeface="Arial"/>
              <a:buChar char="•"/>
            </a:pPr>
            <a:r>
              <a:rPr b="0" lang="pt-BR" sz="2600" spc="-1" strike="noStrike">
                <a:solidFill>
                  <a:srgbClr val="002060"/>
                </a:solidFill>
                <a:latin typeface="Calibri"/>
              </a:rPr>
              <a:t>Qual o RAID utilizado? SSD?</a:t>
            </a:r>
            <a:endParaRPr b="0" lang="pt-BR" sz="2600" spc="-1" strike="noStrike">
              <a:solidFill>
                <a:srgbClr val="000000"/>
              </a:solidFill>
              <a:latin typeface="Arial"/>
            </a:endParaRPr>
          </a:p>
          <a:p>
            <a:pPr marL="285840" indent="-285840" defTabSz="914400">
              <a:lnSpc>
                <a:spcPct val="100000"/>
              </a:lnSpc>
              <a:buClr>
                <a:srgbClr val="002060"/>
              </a:buClr>
              <a:buFont typeface="Arial"/>
              <a:buChar char="•"/>
            </a:pPr>
            <a:r>
              <a:rPr b="0" lang="pt-BR" sz="2600" spc="-1" strike="noStrike">
                <a:solidFill>
                  <a:srgbClr val="002060"/>
                </a:solidFill>
                <a:latin typeface="Calibri"/>
              </a:rPr>
              <a:t>Analisar onde estão as databases desse servidor:</a:t>
            </a:r>
            <a:endParaRPr b="0" lang="pt-BR" sz="26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1" lang="pt-BR" sz="2000" spc="-1" strike="noStrike">
                <a:solidFill>
                  <a:srgbClr val="0000ff"/>
                </a:solidFill>
                <a:latin typeface="Consolas"/>
              </a:rPr>
              <a:t>	</a:t>
            </a:r>
            <a:r>
              <a:rPr b="1" lang="pt-BR" sz="2000" spc="-1" strike="noStrike">
                <a:solidFill>
                  <a:srgbClr val="0000ff"/>
                </a:solidFill>
                <a:latin typeface="Consolas"/>
              </a:rPr>
              <a:t>select</a:t>
            </a:r>
            <a:r>
              <a:rPr b="1" lang="pt-BR" sz="2000" spc="-1" strike="noStrike">
                <a:solidFill>
                  <a:srgbClr val="000000"/>
                </a:solidFill>
                <a:latin typeface="Consolas"/>
              </a:rPr>
              <a:t> </a:t>
            </a:r>
            <a:r>
              <a:rPr b="1" lang="pt-BR" sz="2000" spc="-1" strike="noStrike">
                <a:solidFill>
                  <a:srgbClr val="008080"/>
                </a:solidFill>
                <a:latin typeface="Consolas"/>
              </a:rPr>
              <a:t>a</a:t>
            </a:r>
            <a:r>
              <a:rPr b="1" lang="pt-BR" sz="2000" spc="-1" strike="noStrike">
                <a:solidFill>
                  <a:srgbClr val="808080"/>
                </a:solidFill>
                <a:latin typeface="Consolas"/>
              </a:rPr>
              <a:t>.</a:t>
            </a:r>
            <a:r>
              <a:rPr b="1" lang="pt-BR" sz="2000" spc="-1" strike="noStrike">
                <a:solidFill>
                  <a:srgbClr val="008080"/>
                </a:solidFill>
                <a:latin typeface="Consolas"/>
              </a:rPr>
              <a:t>name</a:t>
            </a:r>
            <a:r>
              <a:rPr b="1" lang="pt-BR" sz="2000" spc="-1" strike="noStrike">
                <a:solidFill>
                  <a:srgbClr val="808080"/>
                </a:solidFill>
                <a:latin typeface="Consolas"/>
              </a:rPr>
              <a:t>,</a:t>
            </a:r>
            <a:r>
              <a:rPr b="1" lang="pt-BR" sz="2000" spc="-1" strike="noStrike">
                <a:solidFill>
                  <a:srgbClr val="000000"/>
                </a:solidFill>
                <a:latin typeface="Consolas"/>
              </a:rPr>
              <a:t> </a:t>
            </a:r>
            <a:r>
              <a:rPr b="1" lang="pt-BR" sz="2000" spc="-1" strike="noStrike">
                <a:solidFill>
                  <a:srgbClr val="008080"/>
                </a:solidFill>
                <a:latin typeface="Consolas"/>
              </a:rPr>
              <a:t>b</a:t>
            </a:r>
            <a:r>
              <a:rPr b="1" lang="pt-BR" sz="2000" spc="-1" strike="noStrike">
                <a:solidFill>
                  <a:srgbClr val="808080"/>
                </a:solidFill>
                <a:latin typeface="Consolas"/>
              </a:rPr>
              <a:t>.</a:t>
            </a:r>
            <a:r>
              <a:rPr b="1" lang="pt-BR" sz="2000" spc="-1" strike="noStrike">
                <a:solidFill>
                  <a:srgbClr val="008080"/>
                </a:solidFill>
                <a:latin typeface="Consolas"/>
              </a:rPr>
              <a:t>name</a:t>
            </a:r>
            <a:r>
              <a:rPr b="1" lang="pt-BR" sz="2000" spc="-1" strike="noStrike">
                <a:solidFill>
                  <a:srgbClr val="000000"/>
                </a:solidFill>
                <a:latin typeface="Consolas"/>
              </a:rPr>
              <a:t> </a:t>
            </a:r>
            <a:r>
              <a:rPr b="1" lang="pt-BR" sz="2000" spc="-1" strike="noStrike">
                <a:solidFill>
                  <a:srgbClr val="0000ff"/>
                </a:solidFill>
                <a:latin typeface="Consolas"/>
              </a:rPr>
              <a:t>as</a:t>
            </a:r>
            <a:r>
              <a:rPr b="1" lang="pt-BR" sz="2000" spc="-1" strike="noStrike">
                <a:solidFill>
                  <a:srgbClr val="000000"/>
                </a:solidFill>
                <a:latin typeface="Consolas"/>
              </a:rPr>
              <a:t> </a:t>
            </a:r>
            <a:r>
              <a:rPr b="1" lang="pt-BR" sz="2000" spc="-1" strike="noStrike">
                <a:solidFill>
                  <a:srgbClr val="ff0000"/>
                </a:solidFill>
                <a:latin typeface="Consolas"/>
              </a:rPr>
              <a:t>'Logical filename'</a:t>
            </a:r>
            <a:r>
              <a:rPr b="1" lang="pt-BR" sz="2000" spc="-1" strike="noStrike">
                <a:solidFill>
                  <a:srgbClr val="808080"/>
                </a:solidFill>
                <a:latin typeface="Consolas"/>
              </a:rPr>
              <a:t>,</a:t>
            </a:r>
            <a:r>
              <a:rPr b="1" lang="pt-BR" sz="2000" spc="-1" strike="noStrike">
                <a:solidFill>
                  <a:srgbClr val="000000"/>
                </a:solidFill>
                <a:latin typeface="Consolas"/>
              </a:rPr>
              <a:t> </a:t>
            </a:r>
            <a:r>
              <a:rPr b="1" lang="pt-BR" sz="2000" spc="-1" strike="noStrike">
                <a:solidFill>
                  <a:srgbClr val="008080"/>
                </a:solidFill>
                <a:latin typeface="Consolas"/>
              </a:rPr>
              <a:t>b</a:t>
            </a:r>
            <a:r>
              <a:rPr b="1" lang="pt-BR" sz="2000" spc="-1" strike="noStrike">
                <a:solidFill>
                  <a:srgbClr val="808080"/>
                </a:solidFill>
                <a:latin typeface="Consolas"/>
              </a:rPr>
              <a:t>.</a:t>
            </a:r>
            <a:r>
              <a:rPr b="1" lang="pt-BR" sz="2000" spc="-1" strike="noStrike">
                <a:solidFill>
                  <a:srgbClr val="0000ff"/>
                </a:solidFill>
                <a:latin typeface="Consolas"/>
              </a:rPr>
              <a:t>filename</a:t>
            </a:r>
            <a:r>
              <a:rPr b="1" lang="pt-BR" sz="2000" spc="-1" strike="noStrike">
                <a:solidFill>
                  <a:srgbClr val="000000"/>
                </a:solidFill>
                <a:latin typeface="Consolas"/>
              </a:rPr>
              <a:t> 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1" lang="pt-BR" sz="2000" spc="-1" strike="noStrike">
                <a:solidFill>
                  <a:srgbClr val="0000ff"/>
                </a:solidFill>
                <a:latin typeface="Consolas"/>
              </a:rPr>
              <a:t>	</a:t>
            </a:r>
            <a:r>
              <a:rPr b="1" lang="pt-BR" sz="2000" spc="-1" strike="noStrike">
                <a:solidFill>
                  <a:srgbClr val="0000ff"/>
                </a:solidFill>
                <a:latin typeface="Consolas"/>
              </a:rPr>
              <a:t>from</a:t>
            </a:r>
            <a:r>
              <a:rPr b="1" lang="pt-BR" sz="2000" spc="-1" strike="noStrike">
                <a:solidFill>
                  <a:srgbClr val="000000"/>
                </a:solidFill>
                <a:latin typeface="Consolas"/>
              </a:rPr>
              <a:t> </a:t>
            </a:r>
            <a:r>
              <a:rPr b="1" lang="pt-BR" sz="2000" spc="-1" strike="noStrike">
                <a:solidFill>
                  <a:srgbClr val="008000"/>
                </a:solidFill>
                <a:latin typeface="Consolas"/>
              </a:rPr>
              <a:t>sys</a:t>
            </a:r>
            <a:r>
              <a:rPr b="1" lang="pt-BR" sz="2000" spc="-1" strike="noStrike">
                <a:solidFill>
                  <a:srgbClr val="808080"/>
                </a:solidFill>
                <a:latin typeface="Consolas"/>
              </a:rPr>
              <a:t>.</a:t>
            </a:r>
            <a:r>
              <a:rPr b="1" lang="pt-BR" sz="2000" spc="-1" strike="noStrike">
                <a:solidFill>
                  <a:srgbClr val="008000"/>
                </a:solidFill>
                <a:latin typeface="Consolas"/>
              </a:rPr>
              <a:t>sysdatabases</a:t>
            </a:r>
            <a:r>
              <a:rPr b="1" lang="pt-BR" sz="2000" spc="-1" strike="noStrike">
                <a:solidFill>
                  <a:srgbClr val="000000"/>
                </a:solidFill>
                <a:latin typeface="Consolas"/>
              </a:rPr>
              <a:t> </a:t>
            </a:r>
            <a:r>
              <a:rPr b="1" lang="pt-BR" sz="2000" spc="-1" strike="noStrike">
                <a:solidFill>
                  <a:srgbClr val="008080"/>
                </a:solidFill>
                <a:latin typeface="Consolas"/>
              </a:rPr>
              <a:t>a</a:t>
            </a:r>
            <a:r>
              <a:rPr b="1" lang="pt-BR" sz="2000" spc="-1" strike="noStrike">
                <a:solidFill>
                  <a:srgbClr val="000000"/>
                </a:solidFill>
                <a:latin typeface="Consolas"/>
              </a:rPr>
              <a:t> 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1" lang="pt-BR" sz="2000" spc="-1" strike="noStrike">
                <a:solidFill>
                  <a:srgbClr val="808080"/>
                </a:solidFill>
                <a:latin typeface="Consolas"/>
              </a:rPr>
              <a:t>	</a:t>
            </a:r>
            <a:r>
              <a:rPr b="1" lang="pt-BR" sz="2000" spc="-1" strike="noStrike">
                <a:solidFill>
                  <a:srgbClr val="808080"/>
                </a:solidFill>
                <a:latin typeface="Consolas"/>
              </a:rPr>
              <a:t>inner</a:t>
            </a:r>
            <a:r>
              <a:rPr b="1" lang="pt-BR" sz="2000" spc="-1" strike="noStrike">
                <a:solidFill>
                  <a:srgbClr val="000000"/>
                </a:solidFill>
                <a:latin typeface="Consolas"/>
              </a:rPr>
              <a:t> </a:t>
            </a:r>
            <a:r>
              <a:rPr b="1" lang="pt-BR" sz="2000" spc="-1" strike="noStrike">
                <a:solidFill>
                  <a:srgbClr val="808080"/>
                </a:solidFill>
                <a:latin typeface="Consolas"/>
              </a:rPr>
              <a:t>join</a:t>
            </a:r>
            <a:r>
              <a:rPr b="1" lang="pt-BR" sz="2000" spc="-1" strike="noStrike">
                <a:solidFill>
                  <a:srgbClr val="000000"/>
                </a:solidFill>
                <a:latin typeface="Consolas"/>
              </a:rPr>
              <a:t> </a:t>
            </a:r>
            <a:r>
              <a:rPr b="1" lang="pt-BR" sz="2000" spc="-1" strike="noStrike">
                <a:solidFill>
                  <a:srgbClr val="008000"/>
                </a:solidFill>
                <a:latin typeface="Consolas"/>
              </a:rPr>
              <a:t>sys</a:t>
            </a:r>
            <a:r>
              <a:rPr b="1" lang="pt-BR" sz="2000" spc="-1" strike="noStrike">
                <a:solidFill>
                  <a:srgbClr val="808080"/>
                </a:solidFill>
                <a:latin typeface="Consolas"/>
              </a:rPr>
              <a:t>.</a:t>
            </a:r>
            <a:r>
              <a:rPr b="1" lang="pt-BR" sz="2000" spc="-1" strike="noStrike">
                <a:solidFill>
                  <a:srgbClr val="008000"/>
                </a:solidFill>
                <a:latin typeface="Consolas"/>
              </a:rPr>
              <a:t>sysaltfiles</a:t>
            </a:r>
            <a:r>
              <a:rPr b="1" lang="pt-BR" sz="2000" spc="-1" strike="noStrike">
                <a:solidFill>
                  <a:srgbClr val="000000"/>
                </a:solidFill>
                <a:latin typeface="Consolas"/>
              </a:rPr>
              <a:t> </a:t>
            </a:r>
            <a:r>
              <a:rPr b="1" lang="pt-BR" sz="2000" spc="-1" strike="noStrike">
                <a:solidFill>
                  <a:srgbClr val="008080"/>
                </a:solidFill>
                <a:latin typeface="Consolas"/>
              </a:rPr>
              <a:t>b</a:t>
            </a:r>
            <a:r>
              <a:rPr b="1" lang="pt-BR" sz="2000" spc="-1" strike="noStrike">
                <a:solidFill>
                  <a:srgbClr val="000000"/>
                </a:solidFill>
                <a:latin typeface="Consolas"/>
              </a:rPr>
              <a:t> </a:t>
            </a:r>
            <a:r>
              <a:rPr b="1" lang="pt-BR" sz="2000" spc="-1" strike="noStrike">
                <a:solidFill>
                  <a:srgbClr val="0000ff"/>
                </a:solidFill>
                <a:latin typeface="Consolas"/>
              </a:rPr>
              <a:t>on</a:t>
            </a:r>
            <a:r>
              <a:rPr b="1" lang="pt-BR" sz="2000" spc="-1" strike="noStrike">
                <a:solidFill>
                  <a:srgbClr val="000000"/>
                </a:solidFill>
                <a:latin typeface="Consolas"/>
              </a:rPr>
              <a:t> </a:t>
            </a:r>
            <a:r>
              <a:rPr b="1" lang="pt-BR" sz="2000" spc="-1" strike="noStrike">
                <a:solidFill>
                  <a:srgbClr val="008080"/>
                </a:solidFill>
                <a:latin typeface="Consolas"/>
              </a:rPr>
              <a:t>a</a:t>
            </a:r>
            <a:r>
              <a:rPr b="1" lang="pt-BR" sz="2000" spc="-1" strike="noStrike">
                <a:solidFill>
                  <a:srgbClr val="808080"/>
                </a:solidFill>
                <a:latin typeface="Consolas"/>
              </a:rPr>
              <a:t>.</a:t>
            </a:r>
            <a:r>
              <a:rPr b="1" lang="pt-BR" sz="2000" spc="-1" strike="noStrike">
                <a:solidFill>
                  <a:srgbClr val="0000ff"/>
                </a:solidFill>
                <a:latin typeface="Consolas"/>
              </a:rPr>
              <a:t>dbid</a:t>
            </a:r>
            <a:r>
              <a:rPr b="1" lang="pt-BR" sz="2000" spc="-1" strike="noStrike">
                <a:solidFill>
                  <a:srgbClr val="000000"/>
                </a:solidFill>
                <a:latin typeface="Consolas"/>
              </a:rPr>
              <a:t> </a:t>
            </a:r>
            <a:r>
              <a:rPr b="1" lang="pt-BR" sz="2000" spc="-1" strike="noStrike">
                <a:solidFill>
                  <a:srgbClr val="808080"/>
                </a:solidFill>
                <a:latin typeface="Consolas"/>
              </a:rPr>
              <a:t>=</a:t>
            </a:r>
            <a:r>
              <a:rPr b="1" lang="pt-BR" sz="2000" spc="-1" strike="noStrike">
                <a:solidFill>
                  <a:srgbClr val="000000"/>
                </a:solidFill>
                <a:latin typeface="Consolas"/>
              </a:rPr>
              <a:t> </a:t>
            </a:r>
            <a:r>
              <a:rPr b="1" lang="pt-BR" sz="2000" spc="-1" strike="noStrike">
                <a:solidFill>
                  <a:srgbClr val="008080"/>
                </a:solidFill>
                <a:latin typeface="Consolas"/>
              </a:rPr>
              <a:t>b</a:t>
            </a:r>
            <a:r>
              <a:rPr b="1" lang="pt-BR" sz="2000" spc="-1" strike="noStrike">
                <a:solidFill>
                  <a:srgbClr val="808080"/>
                </a:solidFill>
                <a:latin typeface="Consolas"/>
              </a:rPr>
              <a:t>.</a:t>
            </a:r>
            <a:r>
              <a:rPr b="1" lang="pt-BR" sz="2000" spc="-1" strike="noStrike">
                <a:solidFill>
                  <a:srgbClr val="0000ff"/>
                </a:solidFill>
                <a:latin typeface="Consolas"/>
              </a:rPr>
              <a:t>dbid</a:t>
            </a:r>
            <a:r>
              <a:rPr b="1" lang="pt-BR" sz="2000" spc="-1" strike="noStrike">
                <a:solidFill>
                  <a:srgbClr val="000000"/>
                </a:solidFill>
                <a:latin typeface="Consolas"/>
              </a:rPr>
              <a:t> 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1" lang="pt-BR" sz="2000" spc="-1" strike="noStrike">
                <a:solidFill>
                  <a:srgbClr val="0000ff"/>
                </a:solidFill>
                <a:latin typeface="Consolas"/>
              </a:rPr>
              <a:t>	</a:t>
            </a:r>
            <a:r>
              <a:rPr b="1" lang="pt-BR" sz="2000" spc="-1" strike="noStrike">
                <a:solidFill>
                  <a:srgbClr val="0000ff"/>
                </a:solidFill>
                <a:latin typeface="Consolas"/>
              </a:rPr>
              <a:t>order</a:t>
            </a:r>
            <a:r>
              <a:rPr b="1" lang="pt-BR" sz="2000" spc="-1" strike="noStrike">
                <a:solidFill>
                  <a:srgbClr val="000000"/>
                </a:solidFill>
                <a:latin typeface="Consolas"/>
              </a:rPr>
              <a:t> </a:t>
            </a:r>
            <a:r>
              <a:rPr b="1" lang="pt-BR" sz="2000" spc="-1" strike="noStrike">
                <a:solidFill>
                  <a:srgbClr val="0000ff"/>
                </a:solidFill>
                <a:latin typeface="Consolas"/>
              </a:rPr>
              <a:t>by</a:t>
            </a:r>
            <a:r>
              <a:rPr b="1" lang="pt-BR" sz="2000" spc="-1" strike="noStrike">
                <a:solidFill>
                  <a:srgbClr val="000000"/>
                </a:solidFill>
                <a:latin typeface="Consolas"/>
              </a:rPr>
              <a:t> </a:t>
            </a:r>
            <a:r>
              <a:rPr b="1" lang="pt-BR" sz="2000" spc="-1" strike="noStrike">
                <a:solidFill>
                  <a:srgbClr val="008080"/>
                </a:solidFill>
                <a:latin typeface="Consolas"/>
              </a:rPr>
              <a:t>A</a:t>
            </a:r>
            <a:r>
              <a:rPr b="1" lang="pt-BR" sz="2000" spc="-1" strike="noStrike">
                <a:solidFill>
                  <a:srgbClr val="808080"/>
                </a:solidFill>
                <a:latin typeface="Consolas"/>
              </a:rPr>
              <a:t>.</a:t>
            </a:r>
            <a:r>
              <a:rPr b="1" lang="pt-BR" sz="2000" spc="-1" strike="noStrike">
                <a:solidFill>
                  <a:srgbClr val="008080"/>
                </a:solidFill>
                <a:latin typeface="Consolas"/>
              </a:rPr>
              <a:t>name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Título 1"/>
          <p:cNvSpPr/>
          <p:nvPr/>
        </p:nvSpPr>
        <p:spPr>
          <a:xfrm>
            <a:off x="381960" y="366840"/>
            <a:ext cx="8085240" cy="769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7777"/>
          </a:bodyPr>
          <a:p>
            <a:pPr algn="ctr" defTabSz="914400">
              <a:lnSpc>
                <a:spcPct val="100000"/>
              </a:lnSpc>
            </a:pPr>
            <a:r>
              <a:rPr b="1" lang="pt-BR" sz="4000" spc="-1" strike="noStrike">
                <a:solidFill>
                  <a:srgbClr val="002060"/>
                </a:solidFill>
                <a:latin typeface="Calibri"/>
              </a:rPr>
              <a:t>Análise dos Recursos do Servidor - Disco</a:t>
            </a:r>
            <a:endParaRPr b="0" lang="pt-BR" sz="4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2" name="Imagem 9" descr=""/>
          <p:cNvPicPr/>
          <p:nvPr/>
        </p:nvPicPr>
        <p:blipFill>
          <a:blip r:embed="rId1"/>
          <a:stretch/>
        </p:blipFill>
        <p:spPr>
          <a:xfrm>
            <a:off x="1892160" y="1395000"/>
            <a:ext cx="8367120" cy="1761480"/>
          </a:xfrm>
          <a:prstGeom prst="rect">
            <a:avLst/>
          </a:prstGeom>
          <a:ln w="0">
            <a:noFill/>
          </a:ln>
        </p:spPr>
      </p:pic>
      <p:sp>
        <p:nvSpPr>
          <p:cNvPr id="63" name="PlaceHolder 1"/>
          <p:cNvSpPr>
            <a:spLocks noGrp="1"/>
          </p:cNvSpPr>
          <p:nvPr>
            <p:ph type="sldNum" idx="14"/>
          </p:nvPr>
        </p:nvSpPr>
        <p:spPr>
          <a:xfrm>
            <a:off x="10476720" y="6602400"/>
            <a:ext cx="1713960" cy="254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1" lang="pt-BR" sz="1400" spc="-1" strike="noStrike">
                <a:solidFill>
                  <a:schemeClr val="lt1"/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8B7EF079-1931-48D5-B40B-D3602603F6B8}" type="slidenum">
              <a:rPr b="1" lang="pt-BR" sz="1400" spc="-1" strike="noStrike">
                <a:solidFill>
                  <a:schemeClr val="lt1"/>
                </a:solidFill>
                <a:latin typeface="Calibri"/>
              </a:rPr>
              <a:t>5</a:t>
            </a:fld>
            <a:r>
              <a:rPr b="1" lang="pt-BR" sz="1400" spc="-1" strike="noStrike">
                <a:solidFill>
                  <a:schemeClr val="lt1"/>
                </a:solidFill>
                <a:latin typeface="Calibri"/>
              </a:rPr>
              <a:t> de 56</a:t>
            </a:r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1" dur="indefinite" restart="never" nodeType="tmRoot">
          <p:childTnLst>
            <p:seq>
              <p:cTn id="22" dur="indefinite" nodeType="mainSeq">
                <p:childTnLst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9" dur="500"/>
                                        <p:tgtEl>
                                          <p:spTgt spid="6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2" dur="500"/>
                                        <p:tgtEl>
                                          <p:spTgt spid="6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5" dur="500"/>
                                        <p:tgtEl>
                                          <p:spTgt spid="6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8" dur="500"/>
                                        <p:tgtEl>
                                          <p:spTgt spid="6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Título 1"/>
          <p:cNvSpPr/>
          <p:nvPr/>
        </p:nvSpPr>
        <p:spPr>
          <a:xfrm>
            <a:off x="352080" y="203400"/>
            <a:ext cx="8085240" cy="109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  <a:spcAft>
                <a:spcPts val="799"/>
              </a:spcAft>
            </a:pPr>
            <a:r>
              <a:rPr b="1" lang="pt-BR" sz="4000" spc="-1" strike="noStrike">
                <a:solidFill>
                  <a:srgbClr val="002060"/>
                </a:solidFill>
                <a:latin typeface="Calibri"/>
              </a:rPr>
              <a:t>Plano de Execução</a:t>
            </a:r>
            <a:endParaRPr b="0" lang="pt-BR" sz="4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79" name="Imagem 8" descr=""/>
          <p:cNvPicPr/>
          <p:nvPr/>
        </p:nvPicPr>
        <p:blipFill>
          <a:blip r:embed="rId1"/>
          <a:stretch/>
        </p:blipFill>
        <p:spPr>
          <a:xfrm>
            <a:off x="1883880" y="1243800"/>
            <a:ext cx="8238240" cy="5224680"/>
          </a:xfrm>
          <a:prstGeom prst="rect">
            <a:avLst/>
          </a:prstGeom>
          <a:ln w="0">
            <a:noFill/>
          </a:ln>
        </p:spPr>
      </p:pic>
      <p:sp>
        <p:nvSpPr>
          <p:cNvPr id="280" name="PlaceHolder 1"/>
          <p:cNvSpPr>
            <a:spLocks noGrp="1"/>
          </p:cNvSpPr>
          <p:nvPr>
            <p:ph type="sldNum" idx="59"/>
          </p:nvPr>
        </p:nvSpPr>
        <p:spPr>
          <a:xfrm>
            <a:off x="10476720" y="6602400"/>
            <a:ext cx="1713960" cy="254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1" lang="pt-BR" sz="1400" spc="-1" strike="noStrike">
                <a:solidFill>
                  <a:schemeClr val="lt1"/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502ACA83-A605-4E05-AF6E-054658741215}" type="slidenum">
              <a:rPr b="1" lang="pt-BR" sz="1400" spc="-1" strike="noStrike">
                <a:solidFill>
                  <a:schemeClr val="lt1"/>
                </a:solidFill>
                <a:latin typeface="Calibri"/>
              </a:rPr>
              <a:t>43</a:t>
            </a:fld>
            <a:r>
              <a:rPr b="1" lang="pt-BR" sz="1400" spc="-1" strike="noStrike">
                <a:solidFill>
                  <a:schemeClr val="lt1"/>
                </a:solidFill>
                <a:latin typeface="Calibri"/>
              </a:rPr>
              <a:t> de 56</a:t>
            </a:r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CaixaDeTexto 7"/>
          <p:cNvSpPr/>
          <p:nvPr/>
        </p:nvSpPr>
        <p:spPr>
          <a:xfrm>
            <a:off x="89280" y="1489680"/>
            <a:ext cx="11265840" cy="4182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457200" indent="-457200" defTabSz="914400">
              <a:lnSpc>
                <a:spcPct val="100000"/>
              </a:lnSpc>
              <a:spcAft>
                <a:spcPts val="799"/>
              </a:spcAft>
              <a:buClr>
                <a:srgbClr val="002060"/>
              </a:buClr>
              <a:buFont typeface="Arial"/>
              <a:buChar char="•"/>
            </a:pPr>
            <a:r>
              <a:rPr b="0" lang="pt-BR" sz="2600" spc="-1" strike="noStrike">
                <a:solidFill>
                  <a:srgbClr val="002060"/>
                </a:solidFill>
                <a:latin typeface="Calibri"/>
              </a:rPr>
              <a:t>Dicas para analisar uma query:</a:t>
            </a:r>
            <a:endParaRPr b="0" lang="pt-BR" sz="2600" spc="-1" strike="noStrike">
              <a:solidFill>
                <a:srgbClr val="000000"/>
              </a:solidFill>
              <a:latin typeface="Arial"/>
            </a:endParaRPr>
          </a:p>
          <a:p>
            <a:pPr marL="457200" defTabSz="914400">
              <a:lnSpc>
                <a:spcPct val="100000"/>
              </a:lnSpc>
              <a:spcAft>
                <a:spcPts val="799"/>
              </a:spcAft>
            </a:pPr>
            <a:r>
              <a:rPr b="0" lang="pt-BR" sz="2200" spc="-1" strike="noStrike">
                <a:solidFill>
                  <a:srgbClr val="002060"/>
                </a:solidFill>
                <a:latin typeface="Calibri"/>
              </a:rPr>
              <a:t>2 - Analise se o SQL te sugeriu um índice</a:t>
            </a:r>
            <a:endParaRPr b="0" lang="pt-BR" sz="2200" spc="-1" strike="noStrike">
              <a:solidFill>
                <a:srgbClr val="000000"/>
              </a:solidFill>
              <a:latin typeface="Arial"/>
            </a:endParaRPr>
          </a:p>
          <a:p>
            <a:pPr lvl="2" marL="1371600" indent="-457200" defTabSz="914400">
              <a:lnSpc>
                <a:spcPct val="100000"/>
              </a:lnSpc>
              <a:spcAft>
                <a:spcPts val="799"/>
              </a:spcAft>
              <a:buClr>
                <a:srgbClr val="002060"/>
              </a:buClr>
              <a:buFont typeface="Arial"/>
              <a:buChar char="•"/>
            </a:pPr>
            <a:r>
              <a:rPr b="0" lang="pt-BR" sz="2000" spc="-1" strike="noStrike">
                <a:solidFill>
                  <a:srgbClr val="002060"/>
                </a:solidFill>
                <a:latin typeface="Calibri"/>
              </a:rPr>
              <a:t>Se sugeriu, valide se realmente vale a pena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2" marL="1371600" indent="-457200" defTabSz="914400">
              <a:lnSpc>
                <a:spcPct val="100000"/>
              </a:lnSpc>
              <a:spcAft>
                <a:spcPts val="799"/>
              </a:spcAft>
              <a:buClr>
                <a:srgbClr val="002060"/>
              </a:buClr>
              <a:buFont typeface="Arial"/>
              <a:buChar char="•"/>
            </a:pPr>
            <a:r>
              <a:rPr b="0" lang="pt-BR" sz="2000" spc="-1" strike="noStrike">
                <a:solidFill>
                  <a:srgbClr val="002060"/>
                </a:solidFill>
                <a:latin typeface="Calibri"/>
              </a:rPr>
              <a:t>Se não sugeriu, valide se pode ser criado um índice melhor que o utilizado pela query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marL="457200" defTabSz="914400">
              <a:lnSpc>
                <a:spcPct val="100000"/>
              </a:lnSpc>
              <a:spcAft>
                <a:spcPts val="799"/>
              </a:spcAft>
            </a:pPr>
            <a:r>
              <a:rPr b="0" lang="pt-BR" sz="2200" spc="-1" strike="noStrike">
                <a:solidFill>
                  <a:srgbClr val="002060"/>
                </a:solidFill>
                <a:latin typeface="Calibri"/>
              </a:rPr>
              <a:t>3 - Analise Se a query tem filtros suficientes</a:t>
            </a:r>
            <a:endParaRPr b="0" lang="pt-BR" sz="2200" spc="-1" strike="noStrike">
              <a:solidFill>
                <a:srgbClr val="000000"/>
              </a:solidFill>
              <a:latin typeface="Arial"/>
            </a:endParaRPr>
          </a:p>
          <a:p>
            <a:pPr marL="457200" defTabSz="914400">
              <a:lnSpc>
                <a:spcPct val="100000"/>
              </a:lnSpc>
              <a:spcAft>
                <a:spcPts val="799"/>
              </a:spcAft>
            </a:pPr>
            <a:r>
              <a:rPr b="0" lang="pt-BR" sz="2200" spc="-1" strike="noStrike">
                <a:solidFill>
                  <a:srgbClr val="002060"/>
                </a:solidFill>
                <a:latin typeface="Calibri"/>
              </a:rPr>
              <a:t>4 - Analisar a query e ver se ela pode ser feita de outra forma (sub-queries, conversão implícita, funções na cláusula WHERE e etc)</a:t>
            </a:r>
            <a:endParaRPr b="0" lang="pt-BR" sz="2200" spc="-1" strike="noStrike">
              <a:solidFill>
                <a:srgbClr val="000000"/>
              </a:solidFill>
              <a:latin typeface="Arial"/>
            </a:endParaRPr>
          </a:p>
          <a:p>
            <a:pPr marL="457200" defTabSz="914400">
              <a:lnSpc>
                <a:spcPct val="100000"/>
              </a:lnSpc>
              <a:spcAft>
                <a:spcPts val="799"/>
              </a:spcAft>
            </a:pPr>
            <a:r>
              <a:rPr b="0" lang="pt-BR" sz="2200" spc="-1" strike="noStrike">
                <a:solidFill>
                  <a:srgbClr val="002060"/>
                </a:solidFill>
                <a:latin typeface="Calibri"/>
              </a:rPr>
              <a:t>5 - SET STATISTICS IO ON</a:t>
            </a:r>
            <a:endParaRPr b="0" lang="pt-BR" sz="2200" spc="-1" strike="noStrike">
              <a:solidFill>
                <a:srgbClr val="000000"/>
              </a:solidFill>
              <a:latin typeface="Arial"/>
            </a:endParaRPr>
          </a:p>
          <a:p>
            <a:pPr marL="457200" defTabSz="914400">
              <a:lnSpc>
                <a:spcPct val="100000"/>
              </a:lnSpc>
              <a:spcAft>
                <a:spcPts val="799"/>
              </a:spcAft>
            </a:pPr>
            <a:endParaRPr b="0" lang="pt-BR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2" name="Título 1"/>
          <p:cNvSpPr/>
          <p:nvPr/>
        </p:nvSpPr>
        <p:spPr>
          <a:xfrm>
            <a:off x="352080" y="203400"/>
            <a:ext cx="8085240" cy="109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  <a:spcAft>
                <a:spcPts val="799"/>
              </a:spcAft>
            </a:pPr>
            <a:r>
              <a:rPr b="1" lang="pt-BR" sz="4000" spc="-1" strike="noStrike">
                <a:solidFill>
                  <a:srgbClr val="002060"/>
                </a:solidFill>
                <a:latin typeface="Calibri"/>
              </a:rPr>
              <a:t>Dicas para Tuning</a:t>
            </a:r>
            <a:endParaRPr b="0" lang="pt-BR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3" name="Retângulo 8"/>
          <p:cNvSpPr/>
          <p:nvPr/>
        </p:nvSpPr>
        <p:spPr>
          <a:xfrm>
            <a:off x="4320000" y="4684320"/>
            <a:ext cx="7199640" cy="179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pt-BR" sz="1600" spc="-1" strike="noStrike">
                <a:solidFill>
                  <a:schemeClr val="dk1"/>
                </a:solidFill>
                <a:latin typeface="Arial"/>
                <a:ea typeface="Times New Roman"/>
              </a:rPr>
              <a:t>Consumo Antes:</a:t>
            </a:r>
            <a:endParaRPr b="0" lang="pt-BR" sz="16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pt-BR" sz="1600" spc="-1" strike="noStrike">
                <a:solidFill>
                  <a:srgbClr val="0000ff"/>
                </a:solidFill>
                <a:latin typeface="Consolas"/>
                <a:ea typeface="Times New Roman"/>
              </a:rPr>
              <a:t>Table</a:t>
            </a:r>
            <a:r>
              <a:rPr b="0" lang="pt-BR" sz="1600" spc="-1" strike="noStrike">
                <a:solidFill>
                  <a:schemeClr val="dk1"/>
                </a:solidFill>
                <a:latin typeface="Consolas"/>
                <a:ea typeface="Times New Roman"/>
              </a:rPr>
              <a:t> </a:t>
            </a:r>
            <a:r>
              <a:rPr b="0" lang="pt-BR" sz="1600" spc="-1" strike="noStrike">
                <a:solidFill>
                  <a:srgbClr val="ff0000"/>
                </a:solidFill>
                <a:latin typeface="Consolas"/>
                <a:ea typeface="Times New Roman"/>
              </a:rPr>
              <a:t>'NOMETABELA'</a:t>
            </a:r>
            <a:r>
              <a:rPr b="0" lang="pt-BR" sz="1600" spc="-1" strike="noStrike">
                <a:solidFill>
                  <a:srgbClr val="808080"/>
                </a:solidFill>
                <a:latin typeface="Consolas"/>
                <a:ea typeface="Times New Roman"/>
              </a:rPr>
              <a:t>.</a:t>
            </a:r>
            <a:r>
              <a:rPr b="0" lang="pt-BR" sz="1600" spc="-1" strike="noStrike">
                <a:solidFill>
                  <a:schemeClr val="dk1"/>
                </a:solidFill>
                <a:latin typeface="Consolas"/>
                <a:ea typeface="Times New Roman"/>
              </a:rPr>
              <a:t> </a:t>
            </a:r>
            <a:r>
              <a:rPr b="0" lang="pt-BR" sz="1600" spc="-1" strike="noStrike">
                <a:solidFill>
                  <a:srgbClr val="008080"/>
                </a:solidFill>
                <a:latin typeface="Consolas"/>
                <a:ea typeface="Times New Roman"/>
              </a:rPr>
              <a:t>Scan</a:t>
            </a:r>
            <a:r>
              <a:rPr b="0" lang="pt-BR" sz="1600" spc="-1" strike="noStrike">
                <a:solidFill>
                  <a:schemeClr val="dk1"/>
                </a:solidFill>
                <a:latin typeface="Consolas"/>
                <a:ea typeface="Times New Roman"/>
              </a:rPr>
              <a:t> </a:t>
            </a:r>
            <a:r>
              <a:rPr b="0" lang="pt-BR" sz="1600" spc="-1" strike="noStrike">
                <a:solidFill>
                  <a:srgbClr val="ff00ff"/>
                </a:solidFill>
                <a:latin typeface="Consolas"/>
                <a:ea typeface="Times New Roman"/>
              </a:rPr>
              <a:t>count</a:t>
            </a:r>
            <a:r>
              <a:rPr b="0" lang="pt-BR" sz="1600" spc="-1" strike="noStrike">
                <a:solidFill>
                  <a:schemeClr val="dk1"/>
                </a:solidFill>
                <a:latin typeface="Consolas"/>
                <a:ea typeface="Times New Roman"/>
              </a:rPr>
              <a:t> 1</a:t>
            </a:r>
            <a:r>
              <a:rPr b="0" lang="pt-BR" sz="1600" spc="-1" strike="noStrike">
                <a:solidFill>
                  <a:srgbClr val="808080"/>
                </a:solidFill>
                <a:latin typeface="Consolas"/>
                <a:ea typeface="Times New Roman"/>
              </a:rPr>
              <a:t>,</a:t>
            </a:r>
            <a:r>
              <a:rPr b="0" lang="pt-BR" sz="1600" spc="-1" strike="noStrike">
                <a:solidFill>
                  <a:schemeClr val="dk1"/>
                </a:solidFill>
                <a:latin typeface="Consolas"/>
                <a:ea typeface="Times New Roman"/>
              </a:rPr>
              <a:t> </a:t>
            </a:r>
            <a:r>
              <a:rPr b="1" lang="pt-BR" sz="1600" spc="-1" strike="noStrike">
                <a:solidFill>
                  <a:srgbClr val="008080"/>
                </a:solidFill>
                <a:latin typeface="Consolas"/>
                <a:ea typeface="Times New Roman"/>
              </a:rPr>
              <a:t>logical</a:t>
            </a:r>
            <a:r>
              <a:rPr b="1" lang="pt-BR" sz="1600" spc="-1" strike="noStrike">
                <a:solidFill>
                  <a:schemeClr val="dk1"/>
                </a:solidFill>
                <a:latin typeface="Consolas"/>
                <a:ea typeface="Times New Roman"/>
              </a:rPr>
              <a:t> </a:t>
            </a:r>
            <a:r>
              <a:rPr b="1" lang="pt-BR" sz="1600" spc="-1" strike="noStrike">
                <a:solidFill>
                  <a:srgbClr val="008080"/>
                </a:solidFill>
                <a:latin typeface="Consolas"/>
                <a:ea typeface="Times New Roman"/>
              </a:rPr>
              <a:t>reads</a:t>
            </a:r>
            <a:r>
              <a:rPr b="1" lang="pt-BR" sz="1600" spc="-1" strike="noStrike">
                <a:solidFill>
                  <a:schemeClr val="dk1"/>
                </a:solidFill>
                <a:latin typeface="Consolas"/>
                <a:ea typeface="Times New Roman"/>
              </a:rPr>
              <a:t> 532078</a:t>
            </a:r>
            <a:r>
              <a:rPr b="1" lang="pt-BR" sz="1600" spc="-1" strike="noStrike">
                <a:solidFill>
                  <a:srgbClr val="808080"/>
                </a:solidFill>
                <a:latin typeface="Consolas"/>
                <a:ea typeface="Times New Roman"/>
              </a:rPr>
              <a:t>,</a:t>
            </a:r>
            <a:r>
              <a:rPr b="0" lang="pt-BR" sz="1600" spc="-1" strike="noStrike">
                <a:solidFill>
                  <a:schemeClr val="dk1"/>
                </a:solidFill>
                <a:latin typeface="Consolas"/>
                <a:ea typeface="Times New Roman"/>
              </a:rPr>
              <a:t> </a:t>
            </a:r>
            <a:r>
              <a:rPr b="0" lang="pt-BR" sz="1600" spc="-1" strike="noStrike">
                <a:solidFill>
                  <a:srgbClr val="008080"/>
                </a:solidFill>
                <a:latin typeface="Consolas"/>
                <a:ea typeface="Times New Roman"/>
              </a:rPr>
              <a:t>physical</a:t>
            </a:r>
            <a:r>
              <a:rPr b="0" lang="pt-BR" sz="1600" spc="-1" strike="noStrike">
                <a:solidFill>
                  <a:schemeClr val="dk1"/>
                </a:solidFill>
                <a:latin typeface="Consolas"/>
                <a:ea typeface="Times New Roman"/>
              </a:rPr>
              <a:t> </a:t>
            </a:r>
            <a:r>
              <a:rPr b="0" lang="pt-BR" sz="1600" spc="-1" strike="noStrike">
                <a:solidFill>
                  <a:srgbClr val="008080"/>
                </a:solidFill>
                <a:latin typeface="Consolas"/>
                <a:ea typeface="Times New Roman"/>
              </a:rPr>
              <a:t>reads</a:t>
            </a:r>
            <a:r>
              <a:rPr b="0" lang="pt-BR" sz="1600" spc="-1" strike="noStrike">
                <a:solidFill>
                  <a:schemeClr val="dk1"/>
                </a:solidFill>
                <a:latin typeface="Consolas"/>
                <a:ea typeface="Times New Roman"/>
              </a:rPr>
              <a:t> 0 </a:t>
            </a:r>
            <a:endParaRPr b="0" lang="pt-BR" sz="16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pt-BR" sz="1600" spc="-1" strike="noStrike">
                <a:solidFill>
                  <a:schemeClr val="dk1"/>
                </a:solidFill>
                <a:latin typeface="Consolas"/>
                <a:ea typeface="Times New Roman"/>
              </a:rPr>
              <a:t> </a:t>
            </a:r>
            <a:r>
              <a:rPr b="1" lang="pt-BR" sz="1600" spc="-1" strike="noStrike">
                <a:solidFill>
                  <a:schemeClr val="dk1"/>
                </a:solidFill>
                <a:latin typeface="Arial"/>
                <a:ea typeface="Times New Roman"/>
              </a:rPr>
              <a:t> </a:t>
            </a:r>
            <a:endParaRPr b="0" lang="pt-BR" sz="16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1" lang="pt-BR" sz="1600" spc="-1" strike="noStrike">
                <a:solidFill>
                  <a:schemeClr val="dk1"/>
                </a:solidFill>
                <a:latin typeface="Arial"/>
                <a:ea typeface="Times New Roman"/>
              </a:rPr>
              <a:t>Consumo Depois:</a:t>
            </a:r>
            <a:r>
              <a:rPr b="0" lang="pt-BR" sz="1600" spc="-1" strike="noStrike">
                <a:solidFill>
                  <a:schemeClr val="dk1"/>
                </a:solidFill>
                <a:latin typeface="Consolas"/>
                <a:ea typeface="Times New Roman"/>
              </a:rPr>
              <a:t> </a:t>
            </a:r>
            <a:endParaRPr b="0" lang="pt-BR" sz="16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pt-BR" sz="1600" spc="-1" strike="noStrike">
                <a:solidFill>
                  <a:srgbClr val="0000ff"/>
                </a:solidFill>
                <a:latin typeface="Consolas"/>
                <a:ea typeface="Times New Roman"/>
              </a:rPr>
              <a:t>Table</a:t>
            </a:r>
            <a:r>
              <a:rPr b="0" lang="pt-BR" sz="1600" spc="-1" strike="noStrike">
                <a:solidFill>
                  <a:schemeClr val="dk1"/>
                </a:solidFill>
                <a:latin typeface="Consolas"/>
                <a:ea typeface="Times New Roman"/>
              </a:rPr>
              <a:t> </a:t>
            </a:r>
            <a:r>
              <a:rPr b="0" lang="pt-BR" sz="1600" spc="-1" strike="noStrike">
                <a:solidFill>
                  <a:srgbClr val="ff0000"/>
                </a:solidFill>
                <a:latin typeface="Consolas"/>
                <a:ea typeface="Times New Roman"/>
              </a:rPr>
              <a:t>'NOMETABELA'</a:t>
            </a:r>
            <a:r>
              <a:rPr b="0" lang="pt-BR" sz="1600" spc="-1" strike="noStrike">
                <a:solidFill>
                  <a:srgbClr val="808080"/>
                </a:solidFill>
                <a:latin typeface="Consolas"/>
                <a:ea typeface="Times New Roman"/>
              </a:rPr>
              <a:t>.</a:t>
            </a:r>
            <a:r>
              <a:rPr b="0" lang="pt-BR" sz="1600" spc="-1" strike="noStrike">
                <a:solidFill>
                  <a:schemeClr val="dk1"/>
                </a:solidFill>
                <a:latin typeface="Consolas"/>
                <a:ea typeface="Times New Roman"/>
              </a:rPr>
              <a:t> </a:t>
            </a:r>
            <a:r>
              <a:rPr b="0" lang="pt-BR" sz="1600" spc="-1" strike="noStrike">
                <a:solidFill>
                  <a:srgbClr val="008080"/>
                </a:solidFill>
                <a:latin typeface="Consolas"/>
                <a:ea typeface="Times New Roman"/>
              </a:rPr>
              <a:t>Scan</a:t>
            </a:r>
            <a:r>
              <a:rPr b="0" lang="pt-BR" sz="1600" spc="-1" strike="noStrike">
                <a:solidFill>
                  <a:schemeClr val="dk1"/>
                </a:solidFill>
                <a:latin typeface="Consolas"/>
                <a:ea typeface="Times New Roman"/>
              </a:rPr>
              <a:t> </a:t>
            </a:r>
            <a:r>
              <a:rPr b="0" lang="pt-BR" sz="1600" spc="-1" strike="noStrike">
                <a:solidFill>
                  <a:srgbClr val="ff00ff"/>
                </a:solidFill>
                <a:latin typeface="Consolas"/>
                <a:ea typeface="Times New Roman"/>
              </a:rPr>
              <a:t>count</a:t>
            </a:r>
            <a:r>
              <a:rPr b="0" lang="pt-BR" sz="1600" spc="-1" strike="noStrike">
                <a:solidFill>
                  <a:schemeClr val="dk1"/>
                </a:solidFill>
                <a:latin typeface="Consolas"/>
                <a:ea typeface="Times New Roman"/>
              </a:rPr>
              <a:t> 1</a:t>
            </a:r>
            <a:r>
              <a:rPr b="0" lang="pt-BR" sz="1600" spc="-1" strike="noStrike">
                <a:solidFill>
                  <a:srgbClr val="808080"/>
                </a:solidFill>
                <a:latin typeface="Consolas"/>
                <a:ea typeface="Times New Roman"/>
              </a:rPr>
              <a:t>,</a:t>
            </a:r>
            <a:r>
              <a:rPr b="0" lang="pt-BR" sz="1600" spc="-1" strike="noStrike">
                <a:solidFill>
                  <a:schemeClr val="dk1"/>
                </a:solidFill>
                <a:latin typeface="Consolas"/>
                <a:ea typeface="Times New Roman"/>
              </a:rPr>
              <a:t> </a:t>
            </a:r>
            <a:r>
              <a:rPr b="1" lang="pt-BR" sz="1600" spc="-1" strike="noStrike">
                <a:solidFill>
                  <a:srgbClr val="008080"/>
                </a:solidFill>
                <a:latin typeface="Consolas"/>
                <a:ea typeface="Times New Roman"/>
              </a:rPr>
              <a:t>logical</a:t>
            </a:r>
            <a:r>
              <a:rPr b="1" lang="pt-BR" sz="1600" spc="-1" strike="noStrike">
                <a:solidFill>
                  <a:schemeClr val="dk1"/>
                </a:solidFill>
                <a:latin typeface="Consolas"/>
                <a:ea typeface="Times New Roman"/>
              </a:rPr>
              <a:t> </a:t>
            </a:r>
            <a:r>
              <a:rPr b="1" lang="pt-BR" sz="1600" spc="-1" strike="noStrike">
                <a:solidFill>
                  <a:srgbClr val="008080"/>
                </a:solidFill>
                <a:latin typeface="Consolas"/>
                <a:ea typeface="Times New Roman"/>
              </a:rPr>
              <a:t>reads</a:t>
            </a:r>
            <a:r>
              <a:rPr b="1" lang="pt-BR" sz="1600" spc="-1" strike="noStrike">
                <a:solidFill>
                  <a:schemeClr val="dk1"/>
                </a:solidFill>
                <a:latin typeface="Consolas"/>
                <a:ea typeface="Times New Roman"/>
              </a:rPr>
              <a:t> 1153</a:t>
            </a:r>
            <a:r>
              <a:rPr b="1" lang="pt-BR" sz="1600" spc="-1" strike="noStrike">
                <a:solidFill>
                  <a:srgbClr val="808080"/>
                </a:solidFill>
                <a:latin typeface="Consolas"/>
                <a:ea typeface="Times New Roman"/>
              </a:rPr>
              <a:t>,</a:t>
            </a:r>
            <a:r>
              <a:rPr b="0" lang="pt-BR" sz="1600" spc="-1" strike="noStrike">
                <a:solidFill>
                  <a:schemeClr val="dk1"/>
                </a:solidFill>
                <a:latin typeface="Consolas"/>
                <a:ea typeface="Times New Roman"/>
              </a:rPr>
              <a:t> </a:t>
            </a:r>
            <a:r>
              <a:rPr b="0" lang="pt-BR" sz="1600" spc="-1" strike="noStrike">
                <a:solidFill>
                  <a:srgbClr val="008080"/>
                </a:solidFill>
                <a:latin typeface="Consolas"/>
                <a:ea typeface="Times New Roman"/>
              </a:rPr>
              <a:t>physical</a:t>
            </a:r>
            <a:r>
              <a:rPr b="0" lang="pt-BR" sz="1600" spc="-1" strike="noStrike">
                <a:solidFill>
                  <a:schemeClr val="dk1"/>
                </a:solidFill>
                <a:latin typeface="Consolas"/>
                <a:ea typeface="Times New Roman"/>
              </a:rPr>
              <a:t> </a:t>
            </a:r>
            <a:r>
              <a:rPr b="0" lang="pt-BR" sz="1600" spc="-1" strike="noStrike">
                <a:solidFill>
                  <a:srgbClr val="008080"/>
                </a:solidFill>
                <a:latin typeface="Consolas"/>
                <a:ea typeface="Times New Roman"/>
              </a:rPr>
              <a:t>reads</a:t>
            </a:r>
            <a:r>
              <a:rPr b="0" lang="pt-BR" sz="1600" spc="-1" strike="noStrike">
                <a:solidFill>
                  <a:schemeClr val="dk1"/>
                </a:solidFill>
                <a:latin typeface="Consolas"/>
                <a:ea typeface="Times New Roman"/>
              </a:rPr>
              <a:t> 0</a:t>
            </a:r>
            <a:endParaRPr b="0" lang="pt-BR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4" name="PlaceHolder 1"/>
          <p:cNvSpPr>
            <a:spLocks noGrp="1"/>
          </p:cNvSpPr>
          <p:nvPr>
            <p:ph type="sldNum" idx="60"/>
          </p:nvPr>
        </p:nvSpPr>
        <p:spPr>
          <a:xfrm>
            <a:off x="10476720" y="6602400"/>
            <a:ext cx="1713960" cy="254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1" lang="pt-BR" sz="1400" spc="-1" strike="noStrike">
                <a:solidFill>
                  <a:schemeClr val="lt1"/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A03F984D-CC66-4CBA-AB98-021A50050A6A}" type="slidenum">
              <a:rPr b="1" lang="pt-BR" sz="1400" spc="-1" strike="noStrike">
                <a:solidFill>
                  <a:schemeClr val="lt1"/>
                </a:solidFill>
                <a:latin typeface="Calibri"/>
              </a:rPr>
              <a:t>43</a:t>
            </a:fld>
            <a:r>
              <a:rPr b="1" lang="pt-BR" sz="1400" spc="-1" strike="noStrike">
                <a:solidFill>
                  <a:schemeClr val="lt1"/>
                </a:solidFill>
                <a:latin typeface="Calibri"/>
              </a:rPr>
              <a:t> de 56</a:t>
            </a:r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682" dur="indefinite" restart="never" nodeType="tmRoot">
          <p:childTnLst>
            <p:seq>
              <p:cTn id="683" dur="indefinite" nodeType="mainSeq">
                <p:childTnLst>
                  <p:par>
                    <p:cTn id="684" fill="hold">
                      <p:stCondLst>
                        <p:cond delay="indefinite"/>
                      </p:stCondLst>
                      <p:childTnLst>
                        <p:par>
                          <p:cTn id="685" fill="hold">
                            <p:stCondLst>
                              <p:cond delay="0"/>
                            </p:stCondLst>
                            <p:childTnLst>
                              <p:par>
                                <p:cTn id="686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8" fill="hold">
                      <p:stCondLst>
                        <p:cond delay="indefinite"/>
                      </p:stCondLst>
                      <p:childTnLst>
                        <p:par>
                          <p:cTn id="689" fill="hold">
                            <p:stCondLst>
                              <p:cond delay="0"/>
                            </p:stCondLst>
                            <p:childTnLst>
                              <p:par>
                                <p:cTn id="690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2" fill="hold">
                      <p:stCondLst>
                        <p:cond delay="indefinite"/>
                      </p:stCondLst>
                      <p:childTnLst>
                        <p:par>
                          <p:cTn id="693" fill="hold">
                            <p:stCondLst>
                              <p:cond delay="0"/>
                            </p:stCondLst>
                            <p:childTnLst>
                              <p:par>
                                <p:cTn id="694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6" fill="hold">
                      <p:stCondLst>
                        <p:cond delay="indefinite"/>
                      </p:stCondLst>
                      <p:childTnLst>
                        <p:par>
                          <p:cTn id="697" fill="hold">
                            <p:stCondLst>
                              <p:cond delay="0"/>
                            </p:stCondLst>
                            <p:childTnLst>
                              <p:par>
                                <p:cTn id="698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0" fill="hold">
                      <p:stCondLst>
                        <p:cond delay="indefinite"/>
                      </p:stCondLst>
                      <p:childTnLst>
                        <p:par>
                          <p:cTn id="701" fill="hold">
                            <p:stCondLst>
                              <p:cond delay="0"/>
                            </p:stCondLst>
                            <p:childTnLst>
                              <p:par>
                                <p:cTn id="702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4" fill="hold">
                      <p:stCondLst>
                        <p:cond delay="indefinite"/>
                      </p:stCondLst>
                      <p:childTnLst>
                        <p:par>
                          <p:cTn id="705" fill="hold">
                            <p:stCondLst>
                              <p:cond delay="0"/>
                            </p:stCondLst>
                            <p:childTnLst>
                              <p:par>
                                <p:cTn id="706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8" fill="hold">
                      <p:stCondLst>
                        <p:cond delay="indefinite"/>
                      </p:stCondLst>
                      <p:childTnLst>
                        <p:par>
                          <p:cTn id="709" fill="hold">
                            <p:stCondLst>
                              <p:cond delay="0"/>
                            </p:stCondLst>
                            <p:childTnLst>
                              <p:par>
                                <p:cTn id="710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Título 1"/>
          <p:cNvSpPr/>
          <p:nvPr/>
        </p:nvSpPr>
        <p:spPr>
          <a:xfrm>
            <a:off x="381960" y="206640"/>
            <a:ext cx="8085240" cy="109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  <a:spcAft>
                <a:spcPts val="799"/>
              </a:spcAft>
            </a:pPr>
            <a:r>
              <a:rPr b="1" lang="pt-BR" sz="4000" spc="-1" strike="noStrike">
                <a:solidFill>
                  <a:srgbClr val="002060"/>
                </a:solidFill>
                <a:latin typeface="Calibri"/>
              </a:rPr>
              <a:t>Que tal analisar esse Execution Plan?</a:t>
            </a:r>
            <a:endParaRPr b="0" lang="pt-BR" sz="4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86" name="Imagem 4" descr=""/>
          <p:cNvPicPr/>
          <p:nvPr/>
        </p:nvPicPr>
        <p:blipFill>
          <a:blip r:embed="rId1"/>
          <a:stretch/>
        </p:blipFill>
        <p:spPr>
          <a:xfrm>
            <a:off x="381960" y="1325160"/>
            <a:ext cx="6964920" cy="4427280"/>
          </a:xfrm>
          <a:prstGeom prst="rect">
            <a:avLst/>
          </a:prstGeom>
          <a:ln w="0">
            <a:noFill/>
          </a:ln>
        </p:spPr>
      </p:pic>
      <p:pic>
        <p:nvPicPr>
          <p:cNvPr id="287" name="Picture 2" descr="When you’re the applicant in a job interview and you ask what the team environment is like, and the interviewer replies “We don’t talk much but I share all MY scalar functions”. #wrongonsomanylevels"/>
          <p:cNvPicPr/>
          <p:nvPr/>
        </p:nvPicPr>
        <p:blipFill>
          <a:blip r:embed="rId2"/>
          <a:stretch/>
        </p:blipFill>
        <p:spPr>
          <a:xfrm>
            <a:off x="7430760" y="2781360"/>
            <a:ext cx="4760280" cy="3569760"/>
          </a:xfrm>
          <a:prstGeom prst="rect">
            <a:avLst/>
          </a:prstGeom>
          <a:ln w="0">
            <a:noFill/>
          </a:ln>
        </p:spPr>
      </p:pic>
      <p:sp>
        <p:nvSpPr>
          <p:cNvPr id="288" name="Retângulo 3"/>
          <p:cNvSpPr/>
          <p:nvPr/>
        </p:nvSpPr>
        <p:spPr>
          <a:xfrm>
            <a:off x="7347960" y="1303920"/>
            <a:ext cx="4925520" cy="191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pt-BR" sz="3000" spc="-1" strike="noStrike">
                <a:solidFill>
                  <a:srgbClr val="002060"/>
                </a:solidFill>
                <a:latin typeface="Calibri"/>
              </a:rPr>
              <a:t>“</a:t>
            </a:r>
            <a:r>
              <a:rPr b="0" lang="pt-BR" sz="3000" spc="-1" strike="noStrike">
                <a:solidFill>
                  <a:srgbClr val="002060"/>
                </a:solidFill>
                <a:latin typeface="Calibri"/>
              </a:rPr>
              <a:t>Quando você gera um plano de execução </a:t>
            </a:r>
            <a:endParaRPr b="0" lang="pt-BR" sz="3000" spc="-1" strike="noStrike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r>
              <a:rPr b="0" lang="pt-BR" sz="3000" spc="-1" strike="noStrike">
                <a:solidFill>
                  <a:srgbClr val="002060"/>
                </a:solidFill>
                <a:latin typeface="Calibri"/>
              </a:rPr>
              <a:t>e encontra isso. O que fazer?”</a:t>
            </a:r>
            <a:endParaRPr b="0" lang="pt-BR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9" name="PlaceHolder 1"/>
          <p:cNvSpPr>
            <a:spLocks noGrp="1"/>
          </p:cNvSpPr>
          <p:nvPr>
            <p:ph type="sldNum" idx="61"/>
          </p:nvPr>
        </p:nvSpPr>
        <p:spPr>
          <a:xfrm>
            <a:off x="10476720" y="6602400"/>
            <a:ext cx="1713960" cy="254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1" lang="pt-BR" sz="1400" spc="-1" strike="noStrike">
                <a:solidFill>
                  <a:schemeClr val="lt1"/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98BF4974-1F17-4EC7-9DC5-5D9AEC244925}" type="slidenum">
              <a:rPr b="1" lang="pt-BR" sz="1400" spc="-1" strike="noStrike">
                <a:solidFill>
                  <a:schemeClr val="lt1"/>
                </a:solidFill>
                <a:latin typeface="Calibri"/>
              </a:rPr>
              <a:t>43</a:t>
            </a:fld>
            <a:r>
              <a:rPr b="1" lang="pt-BR" sz="1400" spc="-1" strike="noStrike">
                <a:solidFill>
                  <a:schemeClr val="lt1"/>
                </a:solidFill>
                <a:latin typeface="Calibri"/>
              </a:rPr>
              <a:t> de 56</a:t>
            </a:r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712" dur="indefinite" restart="never" nodeType="tmRoot">
          <p:childTnLst>
            <p:seq>
              <p:cTn id="713" dur="indefinite" nodeType="mainSeq">
                <p:childTnLst>
                  <p:par>
                    <p:cTn id="714" fill="hold">
                      <p:stCondLst>
                        <p:cond delay="indefinite"/>
                      </p:stCondLst>
                      <p:childTnLst>
                        <p:par>
                          <p:cTn id="715" fill="hold">
                            <p:stCondLst>
                              <p:cond delay="0"/>
                            </p:stCondLst>
                            <p:childTnLst>
                              <p:par>
                                <p:cTn id="716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8" fill="hold">
                      <p:stCondLst>
                        <p:cond delay="indefinite"/>
                      </p:stCondLst>
                      <p:childTnLst>
                        <p:par>
                          <p:cTn id="719" fill="hold">
                            <p:stCondLst>
                              <p:cond delay="0"/>
                            </p:stCondLst>
                            <p:childTnLst>
                              <p:par>
                                <p:cTn id="720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2" fill="hold">
                      <p:stCondLst>
                        <p:cond delay="indefinite"/>
                      </p:stCondLst>
                      <p:childTnLst>
                        <p:par>
                          <p:cTn id="723" fill="hold">
                            <p:stCondLst>
                              <p:cond delay="0"/>
                            </p:stCondLst>
                            <p:childTnLst>
                              <p:par>
                                <p:cTn id="724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Título 1"/>
          <p:cNvSpPr/>
          <p:nvPr/>
        </p:nvSpPr>
        <p:spPr>
          <a:xfrm>
            <a:off x="381960" y="206640"/>
            <a:ext cx="8085240" cy="109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  <a:spcAft>
                <a:spcPts val="799"/>
              </a:spcAft>
            </a:pPr>
            <a:r>
              <a:rPr b="1" lang="pt-BR" sz="4000" spc="-1" strike="noStrike">
                <a:solidFill>
                  <a:srgbClr val="002060"/>
                </a:solidFill>
                <a:latin typeface="Calibri"/>
              </a:rPr>
              <a:t>Dicas para Tuning</a:t>
            </a:r>
            <a:endParaRPr b="0" lang="pt-BR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1" name="Retângulo 2"/>
          <p:cNvSpPr/>
          <p:nvPr/>
        </p:nvSpPr>
        <p:spPr>
          <a:xfrm>
            <a:off x="4732560" y="3283920"/>
            <a:ext cx="2110680" cy="851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1" lang="pt-BR" sz="5000" spc="-1" strike="noStrike">
                <a:solidFill>
                  <a:srgbClr val="002060"/>
                </a:solidFill>
                <a:latin typeface="Calibri"/>
              </a:rPr>
              <a:t>DEMO</a:t>
            </a:r>
            <a:endParaRPr b="0" lang="pt-BR" sz="5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2" name="PlaceHolder 1"/>
          <p:cNvSpPr>
            <a:spLocks noGrp="1"/>
          </p:cNvSpPr>
          <p:nvPr>
            <p:ph type="sldNum" idx="62"/>
          </p:nvPr>
        </p:nvSpPr>
        <p:spPr>
          <a:xfrm>
            <a:off x="10476720" y="6602400"/>
            <a:ext cx="1713960" cy="254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1" lang="pt-BR" sz="1400" spc="-1" strike="noStrike">
                <a:solidFill>
                  <a:schemeClr val="lt1"/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22A902A2-F872-455B-AA9B-2CB5D10D3763}" type="slidenum">
              <a:rPr b="1" lang="pt-BR" sz="1400" spc="-1" strike="noStrike">
                <a:solidFill>
                  <a:schemeClr val="lt1"/>
                </a:solidFill>
                <a:latin typeface="Calibri"/>
              </a:rPr>
              <a:t>43</a:t>
            </a:fld>
            <a:r>
              <a:rPr b="1" lang="pt-BR" sz="1400" spc="-1" strike="noStrike">
                <a:solidFill>
                  <a:schemeClr val="lt1"/>
                </a:solidFill>
                <a:latin typeface="Calibri"/>
              </a:rPr>
              <a:t> de 56</a:t>
            </a:r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Título 1"/>
          <p:cNvSpPr/>
          <p:nvPr/>
        </p:nvSpPr>
        <p:spPr>
          <a:xfrm>
            <a:off x="635040" y="504360"/>
            <a:ext cx="8085240" cy="109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  <a:spcAft>
                <a:spcPts val="799"/>
              </a:spcAft>
            </a:pPr>
            <a:r>
              <a:rPr b="1" lang="pt-BR" sz="4000" spc="-1" strike="noStrike">
                <a:solidFill>
                  <a:srgbClr val="002060"/>
                </a:solidFill>
                <a:latin typeface="Calibri"/>
              </a:rPr>
              <a:t>Query Store - Arquitetura</a:t>
            </a:r>
            <a:endParaRPr b="0" lang="pt-BR" sz="4000" spc="-1" strike="noStrike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  <a:spcAft>
                <a:spcPts val="799"/>
              </a:spcAft>
            </a:pPr>
            <a:endParaRPr b="0" lang="pt-BR" sz="4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94" name="Picture 2" descr="Resultado de imagem para query store"/>
          <p:cNvPicPr/>
          <p:nvPr/>
        </p:nvPicPr>
        <p:blipFill>
          <a:blip r:embed="rId1"/>
          <a:stretch/>
        </p:blipFill>
        <p:spPr>
          <a:xfrm>
            <a:off x="4531680" y="2083680"/>
            <a:ext cx="7515360" cy="3146400"/>
          </a:xfrm>
          <a:prstGeom prst="rect">
            <a:avLst/>
          </a:prstGeom>
          <a:ln w="0">
            <a:noFill/>
          </a:ln>
        </p:spPr>
      </p:pic>
      <p:sp>
        <p:nvSpPr>
          <p:cNvPr id="295" name="Retângulo 3"/>
          <p:cNvSpPr/>
          <p:nvPr/>
        </p:nvSpPr>
        <p:spPr>
          <a:xfrm>
            <a:off x="265680" y="1456920"/>
            <a:ext cx="4284000" cy="444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pt-BR" sz="2600" spc="-1" strike="noStrike">
                <a:solidFill>
                  <a:srgbClr val="002060"/>
                </a:solidFill>
                <a:latin typeface="Calibri"/>
              </a:rPr>
              <a:t>1 - SQL compila a query e salva as informações de compilação </a:t>
            </a:r>
            <a:endParaRPr b="0" lang="pt-BR" sz="26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pt-BR" sz="2600" spc="-1" strike="noStrike">
                <a:solidFill>
                  <a:srgbClr val="002060"/>
                </a:solidFill>
                <a:latin typeface="Calibri"/>
              </a:rPr>
              <a:t>2 – Executa a query e salva as informações de execução</a:t>
            </a:r>
            <a:endParaRPr b="0" lang="pt-BR" sz="26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pt-BR" sz="2600" spc="-1" strike="noStrike">
                <a:solidFill>
                  <a:srgbClr val="002060"/>
                </a:solidFill>
                <a:latin typeface="Calibri"/>
              </a:rPr>
              <a:t>3 – Após execução, o Query Store agrega as informações em memória e de forma assíncrona vai guardando em disco.</a:t>
            </a:r>
            <a:endParaRPr b="0" lang="pt-BR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6" name="PlaceHolder 1"/>
          <p:cNvSpPr>
            <a:spLocks noGrp="1"/>
          </p:cNvSpPr>
          <p:nvPr>
            <p:ph type="sldNum" idx="63"/>
          </p:nvPr>
        </p:nvSpPr>
        <p:spPr>
          <a:xfrm>
            <a:off x="10476720" y="6602400"/>
            <a:ext cx="1713960" cy="254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1" lang="pt-BR" sz="1400" spc="-1" strike="noStrike">
                <a:solidFill>
                  <a:schemeClr val="lt1"/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8D697FEB-EC6E-4D0E-A282-976DD65F409A}" type="slidenum">
              <a:rPr b="1" lang="pt-BR" sz="1400" spc="-1" strike="noStrike">
                <a:solidFill>
                  <a:schemeClr val="lt1"/>
                </a:solidFill>
                <a:latin typeface="Calibri"/>
              </a:rPr>
              <a:t>43</a:t>
            </a:fld>
            <a:r>
              <a:rPr b="1" lang="pt-BR" sz="1400" spc="-1" strike="noStrike">
                <a:solidFill>
                  <a:schemeClr val="lt1"/>
                </a:solidFill>
                <a:latin typeface="Calibri"/>
              </a:rPr>
              <a:t> de 56</a:t>
            </a:r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726" dur="indefinite" restart="never" nodeType="tmRoot">
          <p:childTnLst>
            <p:seq>
              <p:cTn id="727" dur="indefinite" nodeType="mainSeq">
                <p:childTnLst>
                  <p:par>
                    <p:cTn id="728" fill="hold">
                      <p:stCondLst>
                        <p:cond delay="indefinite"/>
                      </p:stCondLst>
                      <p:childTnLst>
                        <p:par>
                          <p:cTn id="729" fill="hold">
                            <p:stCondLst>
                              <p:cond delay="0"/>
                            </p:stCondLst>
                            <p:childTnLst>
                              <p:par>
                                <p:cTn id="730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2" fill="hold">
                      <p:stCondLst>
                        <p:cond delay="indefinite"/>
                      </p:stCondLst>
                      <p:childTnLst>
                        <p:par>
                          <p:cTn id="733" fill="hold">
                            <p:stCondLst>
                              <p:cond delay="0"/>
                            </p:stCondLst>
                            <p:childTnLst>
                              <p:par>
                                <p:cTn id="734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6" fill="hold">
                      <p:stCondLst>
                        <p:cond delay="indefinite"/>
                      </p:stCondLst>
                      <p:childTnLst>
                        <p:par>
                          <p:cTn id="737" fill="hold">
                            <p:stCondLst>
                              <p:cond delay="0"/>
                            </p:stCondLst>
                            <p:childTnLst>
                              <p:par>
                                <p:cTn id="738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Título 1"/>
          <p:cNvSpPr/>
          <p:nvPr/>
        </p:nvSpPr>
        <p:spPr>
          <a:xfrm>
            <a:off x="381960" y="206640"/>
            <a:ext cx="8085240" cy="109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  <a:spcAft>
                <a:spcPts val="799"/>
              </a:spcAft>
            </a:pPr>
            <a:r>
              <a:rPr b="1" lang="pt-BR" sz="4000" spc="-1" strike="noStrike">
                <a:solidFill>
                  <a:srgbClr val="002060"/>
                </a:solidFill>
                <a:latin typeface="Calibri"/>
              </a:rPr>
              <a:t>Query Store – Como Configurar</a:t>
            </a:r>
            <a:endParaRPr b="0" lang="pt-BR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8" name="Retângulo 5"/>
          <p:cNvSpPr/>
          <p:nvPr/>
        </p:nvSpPr>
        <p:spPr>
          <a:xfrm>
            <a:off x="382680" y="1160280"/>
            <a:ext cx="4528440" cy="478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pt-BR" sz="2800" spc="-1" strike="noStrike">
                <a:solidFill>
                  <a:srgbClr val="002060"/>
                </a:solidFill>
                <a:latin typeface="Calibri"/>
              </a:rPr>
              <a:t>1 – Botão Direito na Base e clica em Query Store.</a:t>
            </a: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pt-BR" sz="2800" spc="-1" strike="noStrike">
                <a:solidFill>
                  <a:srgbClr val="002060"/>
                </a:solidFill>
                <a:latin typeface="Calibri"/>
              </a:rPr>
              <a:t>2 – Mudar o Operation Mode para “Read Write”</a:t>
            </a: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pt-BR" sz="2800" spc="-1" strike="noStrike">
                <a:solidFill>
                  <a:srgbClr val="002060"/>
                </a:solidFill>
                <a:latin typeface="Calibri"/>
              </a:rPr>
              <a:t>3 – Mudar o Max Size para 1 GB ou 2 GB</a:t>
            </a: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pt-BR" sz="2800" spc="-1" strike="noStrike">
                <a:solidFill>
                  <a:srgbClr val="002060"/>
                </a:solidFill>
                <a:latin typeface="Calibri"/>
              </a:rPr>
              <a:t>4 - Mudar o Query Store    Capture Mode para “Auto”</a:t>
            </a: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99" name="Imagem 3" descr="Uma imagem contendo captura de tela&#10;&#10;Descrição gerada com muito alta confiança"/>
          <p:cNvPicPr/>
          <p:nvPr/>
        </p:nvPicPr>
        <p:blipFill>
          <a:blip r:embed="rId1"/>
          <a:stretch/>
        </p:blipFill>
        <p:spPr>
          <a:xfrm>
            <a:off x="5084640" y="1303920"/>
            <a:ext cx="7047360" cy="2650320"/>
          </a:xfrm>
          <a:prstGeom prst="rect">
            <a:avLst/>
          </a:prstGeom>
          <a:ln w="0">
            <a:noFill/>
          </a:ln>
        </p:spPr>
      </p:pic>
      <p:sp>
        <p:nvSpPr>
          <p:cNvPr id="300" name="PlaceHolder 1"/>
          <p:cNvSpPr>
            <a:spLocks noGrp="1"/>
          </p:cNvSpPr>
          <p:nvPr>
            <p:ph type="sldNum" idx="64"/>
          </p:nvPr>
        </p:nvSpPr>
        <p:spPr>
          <a:xfrm>
            <a:off x="10476720" y="6602400"/>
            <a:ext cx="1713960" cy="254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1" lang="pt-BR" sz="1400" spc="-1" strike="noStrike">
                <a:solidFill>
                  <a:schemeClr val="lt1"/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C4C646F7-7583-496B-ACEE-2675C615F666}" type="slidenum">
              <a:rPr b="1" lang="pt-BR" sz="1400" spc="-1" strike="noStrike">
                <a:solidFill>
                  <a:schemeClr val="lt1"/>
                </a:solidFill>
                <a:latin typeface="Calibri"/>
              </a:rPr>
              <a:t>43</a:t>
            </a:fld>
            <a:r>
              <a:rPr b="1" lang="pt-BR" sz="1400" spc="-1" strike="noStrike">
                <a:solidFill>
                  <a:schemeClr val="lt1"/>
                </a:solidFill>
                <a:latin typeface="Calibri"/>
              </a:rPr>
              <a:t> de 56</a:t>
            </a:r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740" dur="indefinite" restart="never" nodeType="tmRoot">
          <p:childTnLst>
            <p:seq>
              <p:cTn id="741" dur="indefinite" nodeType="mainSeq">
                <p:childTnLst>
                  <p:par>
                    <p:cTn id="742" fill="hold">
                      <p:stCondLst>
                        <p:cond delay="indefinite"/>
                      </p:stCondLst>
                      <p:childTnLst>
                        <p:par>
                          <p:cTn id="743" fill="hold">
                            <p:stCondLst>
                              <p:cond delay="0"/>
                            </p:stCondLst>
                            <p:childTnLst>
                              <p:par>
                                <p:cTn id="744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6" fill="hold">
                      <p:stCondLst>
                        <p:cond delay="indefinite"/>
                      </p:stCondLst>
                      <p:childTnLst>
                        <p:par>
                          <p:cTn id="747" fill="hold">
                            <p:stCondLst>
                              <p:cond delay="0"/>
                            </p:stCondLst>
                            <p:childTnLst>
                              <p:par>
                                <p:cTn id="748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0" fill="hold">
                      <p:stCondLst>
                        <p:cond delay="indefinite"/>
                      </p:stCondLst>
                      <p:childTnLst>
                        <p:par>
                          <p:cTn id="751" fill="hold">
                            <p:stCondLst>
                              <p:cond delay="0"/>
                            </p:stCondLst>
                            <p:childTnLst>
                              <p:par>
                                <p:cTn id="752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4" fill="hold">
                      <p:stCondLst>
                        <p:cond delay="indefinite"/>
                      </p:stCondLst>
                      <p:childTnLst>
                        <p:par>
                          <p:cTn id="755" fill="hold">
                            <p:stCondLst>
                              <p:cond delay="0"/>
                            </p:stCondLst>
                            <p:childTnLst>
                              <p:par>
                                <p:cTn id="756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Título 1"/>
          <p:cNvSpPr/>
          <p:nvPr/>
        </p:nvSpPr>
        <p:spPr>
          <a:xfrm>
            <a:off x="381960" y="206640"/>
            <a:ext cx="8085240" cy="109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  <a:spcAft>
                <a:spcPts val="799"/>
              </a:spcAft>
            </a:pPr>
            <a:r>
              <a:rPr b="1" lang="pt-BR" sz="4000" spc="-1" strike="noStrike">
                <a:solidFill>
                  <a:srgbClr val="002060"/>
                </a:solidFill>
                <a:latin typeface="Calibri"/>
              </a:rPr>
              <a:t>Query Store – Use e Seja Feliz</a:t>
            </a:r>
            <a:endParaRPr b="0" lang="pt-BR" sz="4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02" name="Imagem 2" descr=""/>
          <p:cNvPicPr/>
          <p:nvPr/>
        </p:nvPicPr>
        <p:blipFill>
          <a:blip r:embed="rId1"/>
          <a:stretch/>
        </p:blipFill>
        <p:spPr>
          <a:xfrm>
            <a:off x="2169000" y="1471680"/>
            <a:ext cx="7190640" cy="5045400"/>
          </a:xfrm>
          <a:prstGeom prst="rect">
            <a:avLst/>
          </a:prstGeom>
          <a:ln w="0">
            <a:noFill/>
          </a:ln>
        </p:spPr>
      </p:pic>
      <p:sp>
        <p:nvSpPr>
          <p:cNvPr id="303" name="PlaceHolder 1"/>
          <p:cNvSpPr>
            <a:spLocks noGrp="1"/>
          </p:cNvSpPr>
          <p:nvPr>
            <p:ph type="sldNum" idx="65"/>
          </p:nvPr>
        </p:nvSpPr>
        <p:spPr>
          <a:xfrm>
            <a:off x="10476720" y="6602400"/>
            <a:ext cx="1713960" cy="254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1" lang="pt-BR" sz="1400" spc="-1" strike="noStrike">
                <a:solidFill>
                  <a:schemeClr val="lt1"/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2AE46CAA-A0DD-46A5-A7C1-A58B46862EEE}" type="slidenum">
              <a:rPr b="1" lang="pt-BR" sz="1400" spc="-1" strike="noStrike">
                <a:solidFill>
                  <a:schemeClr val="lt1"/>
                </a:solidFill>
                <a:latin typeface="Calibri"/>
              </a:rPr>
              <a:t>43</a:t>
            </a:fld>
            <a:r>
              <a:rPr b="1" lang="pt-BR" sz="1400" spc="-1" strike="noStrike">
                <a:solidFill>
                  <a:schemeClr val="lt1"/>
                </a:solidFill>
                <a:latin typeface="Calibri"/>
              </a:rPr>
              <a:t> de 56</a:t>
            </a:r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Título 1"/>
          <p:cNvSpPr/>
          <p:nvPr/>
        </p:nvSpPr>
        <p:spPr>
          <a:xfrm>
            <a:off x="286200" y="153720"/>
            <a:ext cx="8085240" cy="109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  <a:spcAft>
                <a:spcPts val="799"/>
              </a:spcAft>
            </a:pPr>
            <a:r>
              <a:rPr b="1" lang="pt-BR" sz="4000" spc="-1" strike="noStrike">
                <a:solidFill>
                  <a:srgbClr val="002060"/>
                </a:solidFill>
                <a:latin typeface="Calibri"/>
              </a:rPr>
              <a:t>Query Store</a:t>
            </a:r>
            <a:endParaRPr b="0" lang="pt-BR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5" name="Retângulo 2"/>
          <p:cNvSpPr/>
          <p:nvPr/>
        </p:nvSpPr>
        <p:spPr>
          <a:xfrm>
            <a:off x="4732560" y="3283920"/>
            <a:ext cx="2110680" cy="851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1" lang="pt-BR" sz="5000" spc="-1" strike="noStrike">
                <a:solidFill>
                  <a:srgbClr val="002060"/>
                </a:solidFill>
                <a:latin typeface="Calibri"/>
              </a:rPr>
              <a:t>DEMO</a:t>
            </a:r>
            <a:endParaRPr b="0" lang="pt-BR" sz="5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6" name="PlaceHolder 1"/>
          <p:cNvSpPr>
            <a:spLocks noGrp="1"/>
          </p:cNvSpPr>
          <p:nvPr>
            <p:ph type="sldNum" idx="66"/>
          </p:nvPr>
        </p:nvSpPr>
        <p:spPr>
          <a:xfrm>
            <a:off x="10476720" y="6602400"/>
            <a:ext cx="1713960" cy="254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1" lang="pt-BR" sz="1400" spc="-1" strike="noStrike">
                <a:solidFill>
                  <a:schemeClr val="lt1"/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49F57F20-473F-4140-B18C-9BB1AF8471A3}" type="slidenum">
              <a:rPr b="1" lang="pt-BR" sz="1400" spc="-1" strike="noStrike">
                <a:solidFill>
                  <a:schemeClr val="lt1"/>
                </a:solidFill>
                <a:latin typeface="Calibri"/>
              </a:rPr>
              <a:t>43</a:t>
            </a:fld>
            <a:r>
              <a:rPr b="1" lang="pt-BR" sz="1400" spc="-1" strike="noStrike">
                <a:solidFill>
                  <a:schemeClr val="lt1"/>
                </a:solidFill>
                <a:latin typeface="Calibri"/>
              </a:rPr>
              <a:t> de 56</a:t>
            </a:r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CaixaDeTexto 7"/>
          <p:cNvSpPr/>
          <p:nvPr/>
        </p:nvSpPr>
        <p:spPr>
          <a:xfrm>
            <a:off x="795240" y="1300680"/>
            <a:ext cx="11265840" cy="4844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457200" indent="-457200" defTabSz="914400">
              <a:lnSpc>
                <a:spcPct val="100000"/>
              </a:lnSpc>
              <a:buClr>
                <a:srgbClr val="002060"/>
              </a:buClr>
              <a:buFont typeface="Arial"/>
              <a:buChar char="•"/>
            </a:pPr>
            <a:r>
              <a:rPr b="0" lang="pt-BR" sz="2400" spc="-1" strike="noStrike">
                <a:solidFill>
                  <a:srgbClr val="002060"/>
                </a:solidFill>
                <a:latin typeface="Calibri"/>
              </a:rPr>
              <a:t>Analisar CPU, Memória e Disco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marL="457200" indent="-457200" defTabSz="914400">
              <a:lnSpc>
                <a:spcPct val="100000"/>
              </a:lnSpc>
              <a:buClr>
                <a:srgbClr val="002060"/>
              </a:buClr>
              <a:buFont typeface="Arial"/>
              <a:buChar char="•"/>
            </a:pPr>
            <a:r>
              <a:rPr b="1" lang="pt-BR" sz="2400" spc="-1" strike="noStrike">
                <a:solidFill>
                  <a:srgbClr val="002060"/>
                </a:solidFill>
                <a:latin typeface="Calibri"/>
              </a:rPr>
              <a:t>WhoisActive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marL="457200" indent="-457200" defTabSz="914400">
              <a:lnSpc>
                <a:spcPct val="100000"/>
              </a:lnSpc>
              <a:buClr>
                <a:srgbClr val="002060"/>
              </a:buClr>
              <a:buFont typeface="Arial"/>
              <a:buChar char="•"/>
            </a:pPr>
            <a:r>
              <a:rPr b="0" lang="pt-BR" sz="2400" spc="-1" strike="noStrike">
                <a:solidFill>
                  <a:srgbClr val="002060"/>
                </a:solidFill>
                <a:latin typeface="Calibri"/>
              </a:rPr>
              <a:t>Criação do Trace de queries Lentas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marL="457200" indent="-457200" defTabSz="914400">
              <a:lnSpc>
                <a:spcPct val="100000"/>
              </a:lnSpc>
              <a:buClr>
                <a:srgbClr val="002060"/>
              </a:buClr>
              <a:buFont typeface="Arial"/>
              <a:buChar char="•"/>
            </a:pPr>
            <a:r>
              <a:rPr b="0" lang="pt-BR" sz="2400" spc="-1" strike="noStrike">
                <a:solidFill>
                  <a:srgbClr val="002060"/>
                </a:solidFill>
                <a:latin typeface="Calibri"/>
              </a:rPr>
              <a:t>Criação do Log de Contadores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marL="457200" indent="-457200" defTabSz="914400">
              <a:lnSpc>
                <a:spcPct val="100000"/>
              </a:lnSpc>
              <a:buClr>
                <a:srgbClr val="002060"/>
              </a:buClr>
              <a:buFont typeface="Arial"/>
              <a:buChar char="•"/>
            </a:pPr>
            <a:r>
              <a:rPr b="0" lang="pt-BR" sz="2400" spc="-1" strike="noStrike">
                <a:solidFill>
                  <a:srgbClr val="002060"/>
                </a:solidFill>
                <a:latin typeface="Calibri"/>
              </a:rPr>
              <a:t>Estatísticas no SQL Server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marL="457200" indent="-457200" defTabSz="914400">
              <a:lnSpc>
                <a:spcPct val="100000"/>
              </a:lnSpc>
              <a:buClr>
                <a:srgbClr val="002060"/>
              </a:buClr>
              <a:buFont typeface="Arial"/>
              <a:buChar char="•"/>
            </a:pPr>
            <a:r>
              <a:rPr b="0" lang="pt-BR" sz="2400" spc="-1" strike="noStrike">
                <a:solidFill>
                  <a:srgbClr val="002060"/>
                </a:solidFill>
                <a:latin typeface="Calibri"/>
              </a:rPr>
              <a:t>Índices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lvl="2" marL="648000" indent="-216000" defTabSz="9144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solidFill>
                  <a:srgbClr val="002060"/>
                </a:solidFill>
                <a:latin typeface="Calibri"/>
              </a:rPr>
              <a:t>Estrutura dos índices Clustered e Nonclustere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lvl="2" marL="648000" indent="-216000" defTabSz="9144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solidFill>
                  <a:srgbClr val="002060"/>
                </a:solidFill>
                <a:latin typeface="Calibri"/>
              </a:rPr>
              <a:t>Page Split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lvl="2" marL="648000" indent="-216000" defTabSz="9144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solidFill>
                  <a:srgbClr val="002060"/>
                </a:solidFill>
                <a:latin typeface="Calibri"/>
              </a:rPr>
              <a:t>Fragmentação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marL="457200" indent="-457200" defTabSz="914400">
              <a:lnSpc>
                <a:spcPct val="100000"/>
              </a:lnSpc>
              <a:buClr>
                <a:srgbClr val="002060"/>
              </a:buClr>
              <a:buFont typeface="Arial"/>
              <a:buChar char="•"/>
            </a:pPr>
            <a:r>
              <a:rPr b="0" lang="pt-BR" sz="2400" spc="-1" strike="noStrike">
                <a:solidFill>
                  <a:srgbClr val="002060"/>
                </a:solidFill>
                <a:latin typeface="Calibri"/>
              </a:rPr>
              <a:t>DMV utilização de índices no SQL Server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marL="457200" indent="-457200" defTabSz="914400">
              <a:lnSpc>
                <a:spcPct val="100000"/>
              </a:lnSpc>
              <a:buClr>
                <a:srgbClr val="002060"/>
              </a:buClr>
              <a:buFont typeface="Arial"/>
              <a:buChar char="•"/>
            </a:pPr>
            <a:r>
              <a:rPr b="0" lang="pt-BR" sz="2400" spc="-1" strike="noStrike">
                <a:solidFill>
                  <a:srgbClr val="002060"/>
                </a:solidFill>
                <a:latin typeface="Calibri"/>
              </a:rPr>
              <a:t>DMV sugestão de índices no SQL Server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marL="457200" indent="-457200" defTabSz="914400">
              <a:lnSpc>
                <a:spcPct val="100000"/>
              </a:lnSpc>
              <a:buClr>
                <a:srgbClr val="002060"/>
              </a:buClr>
              <a:buFont typeface="Arial"/>
              <a:buChar char="•"/>
            </a:pPr>
            <a:r>
              <a:rPr b="0" lang="pt-BR" sz="2400" spc="-1" strike="noStrike">
                <a:solidFill>
                  <a:srgbClr val="002060"/>
                </a:solidFill>
                <a:latin typeface="Calibri"/>
              </a:rPr>
              <a:t>Execution Plan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marL="457200" indent="-457200" defTabSz="914400">
              <a:lnSpc>
                <a:spcPct val="100000"/>
              </a:lnSpc>
              <a:spcAft>
                <a:spcPts val="799"/>
              </a:spcAft>
              <a:buClr>
                <a:srgbClr val="002060"/>
              </a:buClr>
              <a:buFont typeface="Arial"/>
              <a:buChar char="•"/>
            </a:pPr>
            <a:r>
              <a:rPr b="0" lang="pt-BR" sz="2400" spc="-1" strike="noStrike">
                <a:solidFill>
                  <a:srgbClr val="002060"/>
                </a:solidFill>
                <a:latin typeface="Calibri"/>
              </a:rPr>
              <a:t>Dicas para Tuning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8" name="Título 1"/>
          <p:cNvSpPr/>
          <p:nvPr/>
        </p:nvSpPr>
        <p:spPr>
          <a:xfrm>
            <a:off x="381960" y="206640"/>
            <a:ext cx="8085240" cy="109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1" lang="pt-BR" sz="4000" spc="-1" strike="noStrike">
                <a:solidFill>
                  <a:srgbClr val="002060"/>
                </a:solidFill>
                <a:latin typeface="Calibri"/>
              </a:rPr>
              <a:t>Resumo</a:t>
            </a:r>
            <a:endParaRPr b="0" lang="pt-BR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9" name="PlaceHolder 1"/>
          <p:cNvSpPr>
            <a:spLocks noGrp="1"/>
          </p:cNvSpPr>
          <p:nvPr>
            <p:ph type="sldNum" idx="67"/>
          </p:nvPr>
        </p:nvSpPr>
        <p:spPr>
          <a:xfrm>
            <a:off x="10476720" y="6602400"/>
            <a:ext cx="1713960" cy="254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1" lang="pt-BR" sz="1400" spc="-1" strike="noStrike">
                <a:solidFill>
                  <a:schemeClr val="lt1"/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4203970C-C3EE-4427-8644-034B34F5A482}" type="slidenum">
              <a:rPr b="1" lang="pt-BR" sz="1400" spc="-1" strike="noStrike">
                <a:solidFill>
                  <a:schemeClr val="lt1"/>
                </a:solidFill>
                <a:latin typeface="Calibri"/>
              </a:rPr>
              <a:t>43</a:t>
            </a:fld>
            <a:r>
              <a:rPr b="1" lang="pt-BR" sz="1400" spc="-1" strike="noStrike">
                <a:solidFill>
                  <a:schemeClr val="lt1"/>
                </a:solidFill>
                <a:latin typeface="Calibri"/>
              </a:rPr>
              <a:t> de 56</a:t>
            </a:r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758" dur="indefinite" restart="never" nodeType="tmRoot">
          <p:childTnLst>
            <p:seq>
              <p:cTn id="759" dur="indefinite" nodeType="mainSeq">
                <p:childTnLst>
                  <p:par>
                    <p:cTn id="760" fill="hold">
                      <p:stCondLst>
                        <p:cond delay="indefinite"/>
                      </p:stCondLst>
                      <p:childTnLst>
                        <p:par>
                          <p:cTn id="761" fill="hold">
                            <p:stCondLst>
                              <p:cond delay="0"/>
                            </p:stCondLst>
                            <p:childTnLst>
                              <p:par>
                                <p:cTn id="762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4" fill="hold">
                      <p:stCondLst>
                        <p:cond delay="indefinite"/>
                      </p:stCondLst>
                      <p:childTnLst>
                        <p:par>
                          <p:cTn id="765" fill="hold">
                            <p:stCondLst>
                              <p:cond delay="0"/>
                            </p:stCondLst>
                            <p:childTnLst>
                              <p:par>
                                <p:cTn id="766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8" fill="hold">
                      <p:stCondLst>
                        <p:cond delay="indefinite"/>
                      </p:stCondLst>
                      <p:childTnLst>
                        <p:par>
                          <p:cTn id="769" fill="hold">
                            <p:stCondLst>
                              <p:cond delay="0"/>
                            </p:stCondLst>
                            <p:childTnLst>
                              <p:par>
                                <p:cTn id="770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2" fill="hold">
                      <p:stCondLst>
                        <p:cond delay="indefinite"/>
                      </p:stCondLst>
                      <p:childTnLst>
                        <p:par>
                          <p:cTn id="773" fill="hold">
                            <p:stCondLst>
                              <p:cond delay="0"/>
                            </p:stCondLst>
                            <p:childTnLst>
                              <p:par>
                                <p:cTn id="774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6" fill="hold">
                      <p:stCondLst>
                        <p:cond delay="indefinite"/>
                      </p:stCondLst>
                      <p:childTnLst>
                        <p:par>
                          <p:cTn id="777" fill="hold">
                            <p:stCondLst>
                              <p:cond delay="0"/>
                            </p:stCondLst>
                            <p:childTnLst>
                              <p:par>
                                <p:cTn id="778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0" fill="hold">
                      <p:stCondLst>
                        <p:cond delay="indefinite"/>
                      </p:stCondLst>
                      <p:childTnLst>
                        <p:par>
                          <p:cTn id="781" fill="hold">
                            <p:stCondLst>
                              <p:cond delay="0"/>
                            </p:stCondLst>
                            <p:childTnLst>
                              <p:par>
                                <p:cTn id="782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4" fill="hold">
                      <p:stCondLst>
                        <p:cond delay="indefinite"/>
                      </p:stCondLst>
                      <p:childTnLst>
                        <p:par>
                          <p:cTn id="785" fill="hold">
                            <p:stCondLst>
                              <p:cond delay="0"/>
                            </p:stCondLst>
                            <p:childTnLst>
                              <p:par>
                                <p:cTn id="786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8" fill="hold">
                      <p:stCondLst>
                        <p:cond delay="indefinite"/>
                      </p:stCondLst>
                      <p:childTnLst>
                        <p:par>
                          <p:cTn id="789" fill="hold">
                            <p:stCondLst>
                              <p:cond delay="0"/>
                            </p:stCondLst>
                            <p:childTnLst>
                              <p:par>
                                <p:cTn id="790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2" fill="hold">
                      <p:stCondLst>
                        <p:cond delay="indefinite"/>
                      </p:stCondLst>
                      <p:childTnLst>
                        <p:par>
                          <p:cTn id="793" fill="hold">
                            <p:stCondLst>
                              <p:cond delay="0"/>
                            </p:stCondLst>
                            <p:childTnLst>
                              <p:par>
                                <p:cTn id="794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Título 1"/>
          <p:cNvSpPr/>
          <p:nvPr/>
        </p:nvSpPr>
        <p:spPr>
          <a:xfrm>
            <a:off x="381960" y="206640"/>
            <a:ext cx="8085240" cy="109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1" lang="pt-BR" sz="4000" spc="-1" strike="noStrike">
                <a:solidFill>
                  <a:srgbClr val="002060"/>
                </a:solidFill>
                <a:latin typeface="Calibri"/>
              </a:rPr>
              <a:t>Dúvidas</a:t>
            </a:r>
            <a:endParaRPr b="0" lang="pt-BR" sz="4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11" name="Imagem 3" descr="duvidas-300x3001.jpg"/>
          <p:cNvPicPr/>
          <p:nvPr/>
        </p:nvPicPr>
        <p:blipFill>
          <a:blip r:embed="rId1"/>
          <a:stretch/>
        </p:blipFill>
        <p:spPr>
          <a:xfrm>
            <a:off x="3575880" y="1463760"/>
            <a:ext cx="5038920" cy="5038920"/>
          </a:xfrm>
          <a:prstGeom prst="rect">
            <a:avLst/>
          </a:prstGeom>
          <a:ln w="0">
            <a:noFill/>
          </a:ln>
        </p:spPr>
      </p:pic>
      <p:sp>
        <p:nvSpPr>
          <p:cNvPr id="312" name="PlaceHolder 1"/>
          <p:cNvSpPr>
            <a:spLocks noGrp="1"/>
          </p:cNvSpPr>
          <p:nvPr>
            <p:ph type="sldNum" idx="68"/>
          </p:nvPr>
        </p:nvSpPr>
        <p:spPr>
          <a:xfrm>
            <a:off x="10476720" y="6602400"/>
            <a:ext cx="1713960" cy="254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1" lang="pt-BR" sz="1400" spc="-1" strike="noStrike">
                <a:solidFill>
                  <a:schemeClr val="lt1"/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1298177A-8E16-4E1F-AA3B-F2EF1459F422}" type="slidenum">
              <a:rPr b="1" lang="pt-BR" sz="1400" spc="-1" strike="noStrike">
                <a:solidFill>
                  <a:schemeClr val="lt1"/>
                </a:solidFill>
                <a:latin typeface="Calibri"/>
              </a:rPr>
              <a:t>43</a:t>
            </a:fld>
            <a:r>
              <a:rPr b="1" lang="pt-BR" sz="1400" spc="-1" strike="noStrike">
                <a:solidFill>
                  <a:schemeClr val="lt1"/>
                </a:solidFill>
                <a:latin typeface="Calibri"/>
              </a:rPr>
              <a:t> de 56</a:t>
            </a:r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CaixaDeTexto 3"/>
          <p:cNvSpPr/>
          <p:nvPr/>
        </p:nvSpPr>
        <p:spPr>
          <a:xfrm>
            <a:off x="1183680" y="3575160"/>
            <a:ext cx="6553440" cy="1643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pt-BR" sz="3400" spc="-1" strike="noStrike">
                <a:solidFill>
                  <a:schemeClr val="lt1"/>
                </a:solidFill>
                <a:latin typeface="Calibri"/>
              </a:rPr>
              <a:t>Tarefas do dia a dia de um DBA</a:t>
            </a:r>
            <a:endParaRPr b="0" lang="pt-BR" sz="34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pt-BR" sz="3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CaixaDeTexto 7"/>
          <p:cNvSpPr/>
          <p:nvPr/>
        </p:nvSpPr>
        <p:spPr>
          <a:xfrm>
            <a:off x="933480" y="1300680"/>
            <a:ext cx="6260400" cy="5234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pt-BR" sz="2400" spc="-1" strike="noStrike">
                <a:solidFill>
                  <a:srgbClr val="002060"/>
                </a:solidFill>
                <a:latin typeface="Calibri"/>
              </a:rPr>
              <a:t>São quase 5 mil linhas de código.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pt-BR" sz="2400" spc="-1" strike="noStrike">
                <a:solidFill>
                  <a:srgbClr val="002060"/>
                </a:solidFill>
                <a:latin typeface="Calibri"/>
              </a:rPr>
              <a:t>Link para Download do código dessa procedure: 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pt-BR" sz="2000" spc="-1" strike="noStrike" u="sng">
                <a:solidFill>
                  <a:srgbClr val="0563c1"/>
                </a:solidFill>
                <a:uFillTx/>
                <a:latin typeface="Calibri"/>
                <a:hlinkClick r:id="rId1"/>
              </a:rPr>
              <a:t>http://whoisactive.com/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pt-BR" sz="2400" spc="-1" strike="noStrike">
                <a:solidFill>
                  <a:srgbClr val="002060"/>
                </a:solidFill>
                <a:latin typeface="Calibri"/>
              </a:rPr>
              <a:t>Criando um histórico da WhoisActive: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pt-BR" sz="2000" spc="-1" strike="noStrike" u="sng">
                <a:solidFill>
                  <a:srgbClr val="0563c1"/>
                </a:solidFill>
                <a:uFillTx/>
                <a:latin typeface="Calibri"/>
                <a:hlinkClick r:id="rId2"/>
              </a:rPr>
              <a:t>http://www.fabriciolima.net/blog/2016/03/17/queries-do-dia-a-dia-criando-um-log-de-historico-da-sp_whoisactive/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Título 1"/>
          <p:cNvSpPr/>
          <p:nvPr/>
        </p:nvSpPr>
        <p:spPr>
          <a:xfrm>
            <a:off x="381960" y="366840"/>
            <a:ext cx="8085240" cy="769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algn="ctr" defTabSz="914400">
              <a:lnSpc>
                <a:spcPct val="100000"/>
              </a:lnSpc>
            </a:pPr>
            <a:r>
              <a:rPr b="1" lang="pt-BR" sz="4000" spc="-1" strike="noStrike">
                <a:solidFill>
                  <a:srgbClr val="002060"/>
                </a:solidFill>
                <a:latin typeface="Calibri"/>
              </a:rPr>
              <a:t>Procedure Whoisactive</a:t>
            </a:r>
            <a:endParaRPr b="0" lang="pt-BR" sz="4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7" name="Imagem 6" descr=""/>
          <p:cNvPicPr/>
          <p:nvPr/>
        </p:nvPicPr>
        <p:blipFill>
          <a:blip r:embed="rId3"/>
          <a:stretch/>
        </p:blipFill>
        <p:spPr>
          <a:xfrm>
            <a:off x="7887960" y="1300680"/>
            <a:ext cx="3424680" cy="3412080"/>
          </a:xfrm>
          <a:prstGeom prst="rect">
            <a:avLst/>
          </a:prstGeom>
          <a:ln w="0">
            <a:noFill/>
          </a:ln>
        </p:spPr>
      </p:pic>
      <p:sp>
        <p:nvSpPr>
          <p:cNvPr id="68" name="Retângulo 8"/>
          <p:cNvSpPr/>
          <p:nvPr/>
        </p:nvSpPr>
        <p:spPr>
          <a:xfrm>
            <a:off x="8175960" y="4803120"/>
            <a:ext cx="2848680" cy="1004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pt-BR" sz="3000" spc="-1" strike="noStrike">
                <a:solidFill>
                  <a:srgbClr val="002060"/>
                </a:solidFill>
                <a:latin typeface="Calibri"/>
              </a:rPr>
              <a:t>Adam Machanic</a:t>
            </a:r>
            <a:endParaRPr b="0" lang="pt-BR" sz="3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9" name="Picture 2" descr="When I repeatedly run sp_WhoIsActive to see if my restore has finished yet"/>
          <p:cNvPicPr/>
          <p:nvPr/>
        </p:nvPicPr>
        <p:blipFill>
          <a:blip r:embed="rId4"/>
          <a:stretch/>
        </p:blipFill>
        <p:spPr>
          <a:xfrm>
            <a:off x="1850040" y="2915280"/>
            <a:ext cx="4209480" cy="2340000"/>
          </a:xfrm>
          <a:prstGeom prst="rect">
            <a:avLst/>
          </a:prstGeom>
          <a:ln w="0">
            <a:noFill/>
          </a:ln>
        </p:spPr>
      </p:pic>
      <p:sp>
        <p:nvSpPr>
          <p:cNvPr id="70" name="Retângulo 2"/>
          <p:cNvSpPr/>
          <p:nvPr/>
        </p:nvSpPr>
        <p:spPr>
          <a:xfrm>
            <a:off x="9220680" y="5785560"/>
            <a:ext cx="156816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1" lang="pt-BR" sz="3600" spc="-1" strike="noStrike">
                <a:solidFill>
                  <a:srgbClr val="002060"/>
                </a:solidFill>
                <a:latin typeface="Calibri"/>
              </a:rPr>
              <a:t>DEMO</a:t>
            </a:r>
            <a:endParaRPr b="0" lang="pt-BR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1"/>
          <p:cNvSpPr>
            <a:spLocks noGrp="1"/>
          </p:cNvSpPr>
          <p:nvPr>
            <p:ph type="sldNum" idx="15"/>
          </p:nvPr>
        </p:nvSpPr>
        <p:spPr>
          <a:xfrm>
            <a:off x="10476720" y="6602400"/>
            <a:ext cx="1713960" cy="254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1" lang="pt-BR" sz="1400" spc="-1" strike="noStrike">
                <a:solidFill>
                  <a:schemeClr val="lt1"/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60272D8D-B272-4FD2-8E2E-B3858A739F9B}" type="slidenum">
              <a:rPr b="1" lang="pt-BR" sz="1400" spc="-1" strike="noStrike">
                <a:solidFill>
                  <a:schemeClr val="lt1"/>
                </a:solidFill>
                <a:latin typeface="Calibri"/>
              </a:rPr>
              <a:t>6</a:t>
            </a:fld>
            <a:r>
              <a:rPr b="1" lang="pt-BR" sz="1400" spc="-1" strike="noStrike">
                <a:solidFill>
                  <a:schemeClr val="lt1"/>
                </a:solidFill>
                <a:latin typeface="Calibri"/>
              </a:rPr>
              <a:t> de 56</a:t>
            </a:r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9" dur="indefinite" restart="never" nodeType="tmRoot">
          <p:childTnLst>
            <p:seq>
              <p:cTn id="50" dur="indefinite" nodeType="mainSeq">
                <p:childTnLst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2154960" y="394560"/>
            <a:ext cx="6277320" cy="856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pt-BR" sz="3600" spc="-1" strike="noStrike">
                <a:solidFill>
                  <a:srgbClr val="292a76"/>
                </a:solidFill>
                <a:latin typeface="Segoe UI"/>
              </a:rPr>
              <a:t>História Real do Dia a Dia </a:t>
            </a:r>
            <a:endParaRPr b="0" lang="pt-BR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Retângulo 2"/>
          <p:cNvSpPr/>
          <p:nvPr/>
        </p:nvSpPr>
        <p:spPr>
          <a:xfrm>
            <a:off x="1991160" y="2179440"/>
            <a:ext cx="4982040" cy="935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endParaRPr b="0" lang="pt-BR" sz="21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pt-BR" sz="135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pt-BR" sz="2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Retângulo 1"/>
          <p:cNvSpPr/>
          <p:nvPr/>
        </p:nvSpPr>
        <p:spPr>
          <a:xfrm>
            <a:off x="2887200" y="2646360"/>
            <a:ext cx="5729400" cy="146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Retângulo 9"/>
          <p:cNvSpPr/>
          <p:nvPr/>
        </p:nvSpPr>
        <p:spPr>
          <a:xfrm>
            <a:off x="3809880" y="800640"/>
            <a:ext cx="7944120" cy="81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  <a:spcAft>
                <a:spcPts val="601"/>
              </a:spcAft>
            </a:pPr>
            <a:endParaRPr b="0" lang="pt-BR" sz="21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spcAft>
                <a:spcPts val="601"/>
              </a:spcAft>
            </a:pPr>
            <a:endParaRPr b="0" lang="pt-BR" sz="2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Retângulo 11"/>
          <p:cNvSpPr/>
          <p:nvPr/>
        </p:nvSpPr>
        <p:spPr>
          <a:xfrm>
            <a:off x="3120480" y="1460520"/>
            <a:ext cx="7624800" cy="42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343080" indent="-343080" defTabSz="914400">
              <a:lnSpc>
                <a:spcPct val="100000"/>
              </a:lnSpc>
              <a:buClr>
                <a:srgbClr val="292a76"/>
              </a:buClr>
              <a:buFont typeface="Wingdings" charset="2"/>
              <a:buChar char=""/>
            </a:pPr>
            <a:r>
              <a:rPr b="0" lang="pt-BR" sz="2200" spc="-1" strike="noStrike">
                <a:solidFill>
                  <a:srgbClr val="292a76"/>
                </a:solidFill>
                <a:latin typeface="Segoe UI"/>
              </a:rPr>
              <a:t>Usuário: Meu relatório esta Lento!!!!!!!!!!!!!!!!!!!!!!!!!!!!!!!!!!!</a:t>
            </a:r>
            <a:endParaRPr b="0" lang="pt-BR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Retângulo 7"/>
          <p:cNvSpPr/>
          <p:nvPr/>
        </p:nvSpPr>
        <p:spPr>
          <a:xfrm>
            <a:off x="1548360" y="5060520"/>
            <a:ext cx="6510600" cy="1430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343080" indent="-343080" defTabSz="914400">
              <a:lnSpc>
                <a:spcPct val="100000"/>
              </a:lnSpc>
              <a:buClr>
                <a:srgbClr val="292a76"/>
              </a:buClr>
              <a:buFont typeface="Wingdings" charset="2"/>
              <a:buChar char=""/>
            </a:pPr>
            <a:r>
              <a:rPr b="0" lang="pt-BR" sz="2200" spc="-1" strike="noStrike">
                <a:solidFill>
                  <a:srgbClr val="292a76"/>
                </a:solidFill>
                <a:latin typeface="Segoe UI"/>
              </a:rPr>
              <a:t>DBA: </a:t>
            </a:r>
            <a:r>
              <a:rPr b="0" lang="pt-BR" sz="2200" spc="-1" strike="noStrike">
                <a:solidFill>
                  <a:srgbClr val="292a76"/>
                </a:solidFill>
                <a:latin typeface="Segoe UI"/>
              </a:rPr>
              <a:t>	</a:t>
            </a:r>
            <a:r>
              <a:rPr b="0" lang="pt-BR" sz="2200" spc="-1" strike="noStrike">
                <a:solidFill>
                  <a:srgbClr val="292a76"/>
                </a:solidFill>
                <a:latin typeface="Segoe UI"/>
              </a:rPr>
              <a:t>Eu conferi no meu log, vi que você rodou ele às </a:t>
            </a:r>
            <a:r>
              <a:rPr b="1" lang="pt-BR" sz="2200" spc="-1" strike="noStrike">
                <a:solidFill>
                  <a:srgbClr val="ff0000"/>
                </a:solidFill>
                <a:latin typeface="Segoe UI"/>
              </a:rPr>
              <a:t>13h45min</a:t>
            </a:r>
            <a:r>
              <a:rPr b="0" lang="pt-BR" sz="2200" spc="-1" strike="noStrike">
                <a:solidFill>
                  <a:srgbClr val="292a76"/>
                </a:solidFill>
                <a:latin typeface="Segoe UI"/>
              </a:rPr>
              <a:t>, da máquina </a:t>
            </a:r>
            <a:r>
              <a:rPr b="1" lang="pt-BR" sz="2200" spc="-1" strike="noStrike">
                <a:solidFill>
                  <a:srgbClr val="ff0000"/>
                </a:solidFill>
                <a:latin typeface="Segoe UI"/>
              </a:rPr>
              <a:t>FIN01</a:t>
            </a:r>
            <a:r>
              <a:rPr b="0" lang="pt-BR" sz="2200" spc="-1" strike="noStrike">
                <a:solidFill>
                  <a:srgbClr val="292a76"/>
                </a:solidFill>
                <a:latin typeface="Segoe UI"/>
              </a:rPr>
              <a:t> e ele demorou </a:t>
            </a:r>
            <a:r>
              <a:rPr b="1" lang="pt-BR" sz="2200" spc="-1" strike="noStrike">
                <a:solidFill>
                  <a:srgbClr val="ff0000"/>
                </a:solidFill>
                <a:latin typeface="Segoe UI"/>
              </a:rPr>
              <a:t>1min27s</a:t>
            </a:r>
            <a:r>
              <a:rPr b="0" lang="pt-BR" sz="2200" spc="-1" strike="noStrike">
                <a:solidFill>
                  <a:srgbClr val="292a76"/>
                </a:solidFill>
                <a:latin typeface="Segoe UI"/>
              </a:rPr>
              <a:t>. Mas pode deixar que vou tentar melhorar esse tempo.</a:t>
            </a:r>
            <a:endParaRPr b="0" lang="pt-BR" sz="2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8" name="Imagem 3" descr=""/>
          <p:cNvPicPr/>
          <p:nvPr/>
        </p:nvPicPr>
        <p:blipFill>
          <a:blip r:embed="rId1"/>
          <a:stretch/>
        </p:blipFill>
        <p:spPr>
          <a:xfrm>
            <a:off x="1567800" y="3058560"/>
            <a:ext cx="1706400" cy="1268640"/>
          </a:xfrm>
          <a:prstGeom prst="rect">
            <a:avLst/>
          </a:prstGeom>
          <a:ln w="0">
            <a:noFill/>
          </a:ln>
        </p:spPr>
      </p:pic>
      <p:sp>
        <p:nvSpPr>
          <p:cNvPr id="79" name="Retângulo 6"/>
          <p:cNvSpPr/>
          <p:nvPr/>
        </p:nvSpPr>
        <p:spPr>
          <a:xfrm>
            <a:off x="5064120" y="2264040"/>
            <a:ext cx="3582000" cy="42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marL="343080" indent="-343080" defTabSz="914400">
              <a:lnSpc>
                <a:spcPct val="100000"/>
              </a:lnSpc>
              <a:buClr>
                <a:srgbClr val="292a76"/>
              </a:buClr>
              <a:buFont typeface="Wingdings" charset="2"/>
              <a:buChar char=""/>
            </a:pPr>
            <a:r>
              <a:rPr b="0" lang="pt-BR" sz="2200" spc="-1" strike="noStrike">
                <a:solidFill>
                  <a:srgbClr val="292a76"/>
                </a:solidFill>
                <a:latin typeface="Segoe UI"/>
              </a:rPr>
              <a:t>DBA: </a:t>
            </a:r>
            <a:r>
              <a:rPr b="0" lang="pt-BR" sz="2200" spc="-1" strike="noStrike">
                <a:solidFill>
                  <a:srgbClr val="292a76"/>
                </a:solidFill>
                <a:latin typeface="Segoe UI"/>
              </a:rPr>
              <a:t>	</a:t>
            </a:r>
            <a:r>
              <a:rPr b="0" lang="pt-BR" sz="2200" spc="-1" strike="noStrike">
                <a:solidFill>
                  <a:srgbClr val="292a76"/>
                </a:solidFill>
                <a:latin typeface="Segoe UI"/>
              </a:rPr>
              <a:t>Lento Quanto? </a:t>
            </a:r>
            <a:r>
              <a:rPr b="0" lang="pt-BR" sz="2200" spc="-1" strike="noStrike">
                <a:solidFill>
                  <a:schemeClr val="accent1">
                    <a:lumMod val="50000"/>
                  </a:schemeClr>
                </a:solidFill>
                <a:latin typeface="Segoe UI"/>
              </a:rPr>
              <a:t>  </a:t>
            </a:r>
            <a:endParaRPr b="0" lang="pt-BR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Retângulo 10"/>
          <p:cNvSpPr/>
          <p:nvPr/>
        </p:nvSpPr>
        <p:spPr>
          <a:xfrm>
            <a:off x="3120480" y="3497760"/>
            <a:ext cx="7337880" cy="75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343080" indent="-343080" defTabSz="914400">
              <a:lnSpc>
                <a:spcPct val="100000"/>
              </a:lnSpc>
              <a:buClr>
                <a:srgbClr val="292a76"/>
              </a:buClr>
              <a:buFont typeface="Wingdings" charset="2"/>
              <a:buChar char=""/>
            </a:pPr>
            <a:r>
              <a:rPr b="0" lang="pt-BR" sz="2200" spc="-1" strike="noStrike">
                <a:solidFill>
                  <a:srgbClr val="292a76"/>
                </a:solidFill>
                <a:latin typeface="Segoe UI"/>
              </a:rPr>
              <a:t>Usuário:  Está demorando uns 15 minutos... Uma Jaca!!!</a:t>
            </a:r>
            <a:endParaRPr b="0" lang="pt-BR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Retângulo 12"/>
          <p:cNvSpPr/>
          <p:nvPr/>
        </p:nvSpPr>
        <p:spPr>
          <a:xfrm>
            <a:off x="3781800" y="4315320"/>
            <a:ext cx="3649680" cy="42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pt-BR" sz="2200" spc="-1" strike="noStrike">
                <a:solidFill>
                  <a:srgbClr val="292a76"/>
                </a:solidFill>
                <a:latin typeface="Segoe UI"/>
              </a:rPr>
              <a:t>Poucos segundos depois...</a:t>
            </a:r>
            <a:endParaRPr b="0" lang="pt-BR" sz="2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82" name="Imagem 14" descr=""/>
          <p:cNvPicPr/>
          <p:nvPr/>
        </p:nvPicPr>
        <p:blipFill>
          <a:blip r:embed="rId2"/>
          <a:stretch/>
        </p:blipFill>
        <p:spPr>
          <a:xfrm>
            <a:off x="1072800" y="1329840"/>
            <a:ext cx="1785960" cy="1013760"/>
          </a:xfrm>
          <a:prstGeom prst="rect">
            <a:avLst/>
          </a:prstGeom>
          <a:ln w="0">
            <a:noFill/>
          </a:ln>
        </p:spPr>
      </p:pic>
      <p:pic>
        <p:nvPicPr>
          <p:cNvPr id="83" name="Picture 2" descr="http://4.bp.blogspot.com/-w_2v8r3FNc4/T6hyIanQAeI/AAAAAAAAAXk/Th8QW1E5Geg/s1600/cidadao_aprendiz.png"/>
          <p:cNvPicPr/>
          <p:nvPr/>
        </p:nvPicPr>
        <p:blipFill>
          <a:blip r:embed="rId3"/>
          <a:stretch/>
        </p:blipFill>
        <p:spPr>
          <a:xfrm>
            <a:off x="8573400" y="1790640"/>
            <a:ext cx="1384200" cy="1557000"/>
          </a:xfrm>
          <a:prstGeom prst="rect">
            <a:avLst/>
          </a:prstGeom>
          <a:ln w="0">
            <a:noFill/>
          </a:ln>
        </p:spPr>
      </p:pic>
      <p:pic>
        <p:nvPicPr>
          <p:cNvPr id="84" name="Picture 2" descr="When the new developer gets his sysadmin permissions request granted by management"/>
          <p:cNvPicPr/>
          <p:nvPr/>
        </p:nvPicPr>
        <p:blipFill>
          <a:blip r:embed="rId4"/>
          <a:stretch/>
        </p:blipFill>
        <p:spPr>
          <a:xfrm>
            <a:off x="8137440" y="4830120"/>
            <a:ext cx="3023280" cy="1638000"/>
          </a:xfrm>
          <a:prstGeom prst="rect">
            <a:avLst/>
          </a:prstGeom>
          <a:ln w="0">
            <a:noFill/>
          </a:ln>
        </p:spPr>
      </p:pic>
      <p:sp>
        <p:nvSpPr>
          <p:cNvPr id="85" name="PlaceHolder 2"/>
          <p:cNvSpPr>
            <a:spLocks noGrp="1"/>
          </p:cNvSpPr>
          <p:nvPr>
            <p:ph type="sldNum" idx="16"/>
          </p:nvPr>
        </p:nvSpPr>
        <p:spPr>
          <a:xfrm>
            <a:off x="304200" y="6287040"/>
            <a:ext cx="7027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1" lang="en-US" sz="1100" spc="-1" strike="noStrike">
                <a:solidFill>
                  <a:schemeClr val="lt1"/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4A6B4636-9C7C-43D3-B322-61189C4B01C2}" type="slidenum">
              <a:rPr b="1" lang="en-US" sz="1100" spc="-1" strike="noStrike">
                <a:solidFill>
                  <a:schemeClr val="lt1"/>
                </a:solidFill>
                <a:latin typeface="Calibri"/>
              </a:rPr>
              <a:t>6</a:t>
            </a:fld>
            <a:r>
              <a:rPr b="1" lang="en-US" sz="1100" spc="-1" strike="noStrike">
                <a:solidFill>
                  <a:schemeClr val="lt1"/>
                </a:solidFill>
                <a:latin typeface="Calibri"/>
              </a:rPr>
              <a:t>  |  </a:t>
            </a:r>
            <a:endParaRPr b="0" lang="pt-BR" sz="11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>
        <p14:prism/>
      </p:transition>
    </mc:Choice>
    <mc:Fallback>
      <p:transition spd="slow">
        <p:fade/>
      </p:transition>
    </mc:Fallback>
  </mc:AlternateContent>
  <p:timing>
    <p:tnLst>
      <p:par>
        <p:cTn id="81" dur="indefinite" restart="never" nodeType="tmRoot">
          <p:childTnLst>
            <p:seq>
              <p:cTn id="82" dur="indefinite" nodeType="mainSeq">
                <p:childTnLst>
                  <p:par>
                    <p:cTn id="83" fill="hold">
                      <p:stCondLst>
                        <p:cond delay="0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2670840" y="349200"/>
            <a:ext cx="6277320" cy="856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pt-BR" sz="3200" spc="-1" strike="noStrike">
                <a:solidFill>
                  <a:srgbClr val="292a76"/>
                </a:solidFill>
                <a:latin typeface="Segoe UI"/>
              </a:rPr>
              <a:t>História Real do Dia a Dia </a:t>
            </a: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" name="Retângulo 2"/>
          <p:cNvSpPr/>
          <p:nvPr/>
        </p:nvSpPr>
        <p:spPr>
          <a:xfrm>
            <a:off x="2139840" y="1647720"/>
            <a:ext cx="4982040" cy="935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endParaRPr b="0" lang="pt-BR" sz="21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pt-BR" sz="135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pt-BR" sz="2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" name="Retângulo 1"/>
          <p:cNvSpPr/>
          <p:nvPr/>
        </p:nvSpPr>
        <p:spPr>
          <a:xfrm>
            <a:off x="3035880" y="2114640"/>
            <a:ext cx="5729400" cy="146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" name="Retângulo 9"/>
          <p:cNvSpPr/>
          <p:nvPr/>
        </p:nvSpPr>
        <p:spPr>
          <a:xfrm>
            <a:off x="2778840" y="1533960"/>
            <a:ext cx="7944120" cy="81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  <a:spcAft>
                <a:spcPts val="601"/>
              </a:spcAft>
            </a:pPr>
            <a:endParaRPr b="0" lang="pt-BR" sz="21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spcAft>
                <a:spcPts val="601"/>
              </a:spcAft>
            </a:pPr>
            <a:endParaRPr b="0" lang="pt-BR" sz="2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" name="Retângulo 11"/>
          <p:cNvSpPr/>
          <p:nvPr/>
        </p:nvSpPr>
        <p:spPr>
          <a:xfrm>
            <a:off x="3637080" y="1194840"/>
            <a:ext cx="6442560" cy="306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3200400" defTabSz="914400">
              <a:lnSpc>
                <a:spcPct val="100000"/>
              </a:lnSpc>
            </a:pPr>
            <a:endParaRPr b="0" lang="pt-BR" sz="22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 defTabSz="914400">
              <a:lnSpc>
                <a:spcPct val="100000"/>
              </a:lnSpc>
              <a:buClr>
                <a:srgbClr val="292a76"/>
              </a:buClr>
              <a:buFont typeface="Wingdings" charset="2"/>
              <a:buChar char=""/>
            </a:pPr>
            <a:r>
              <a:rPr b="0" lang="pt-BR" sz="2200" spc="-1" strike="noStrike">
                <a:solidFill>
                  <a:srgbClr val="292a76"/>
                </a:solidFill>
                <a:latin typeface="Segoe UI"/>
              </a:rPr>
              <a:t>Usuário: É rapaz... É isso mesmo. Não são 15 minutos não... me confundi...</a:t>
            </a:r>
            <a:endParaRPr b="0" lang="pt-BR" sz="2200" spc="-1" strike="noStrike">
              <a:solidFill>
                <a:srgbClr val="000000"/>
              </a:solidFill>
              <a:latin typeface="Arial"/>
            </a:endParaRPr>
          </a:p>
          <a:p>
            <a:pPr lvl="1" marL="685800" indent="-343080" defTabSz="914400">
              <a:lnSpc>
                <a:spcPct val="100000"/>
              </a:lnSpc>
              <a:buClr>
                <a:srgbClr val="292a76"/>
              </a:buClr>
              <a:buFont typeface="Wingdings" charset="2"/>
              <a:buChar char=""/>
            </a:pPr>
            <a:r>
              <a:rPr b="0" lang="pt-BR" sz="2200" spc="-1" strike="noStrike">
                <a:solidFill>
                  <a:srgbClr val="292a76"/>
                </a:solidFill>
                <a:latin typeface="Segoe UI"/>
              </a:rPr>
              <a:t>Mas está lento!!!</a:t>
            </a:r>
            <a:endParaRPr b="0" lang="pt-BR" sz="22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pt-BR" sz="2200" spc="-1" strike="noStrike">
              <a:solidFill>
                <a:srgbClr val="000000"/>
              </a:solidFill>
              <a:latin typeface="Arial"/>
            </a:endParaRPr>
          </a:p>
          <a:p>
            <a:pPr marL="343080" defTabSz="914400">
              <a:lnSpc>
                <a:spcPct val="100000"/>
              </a:lnSpc>
            </a:pPr>
            <a:r>
              <a:rPr b="0" lang="pt-BR" sz="2200" spc="-1" strike="noStrike">
                <a:solidFill>
                  <a:srgbClr val="292a76"/>
                </a:solidFill>
                <a:latin typeface="Segoe UI"/>
              </a:rPr>
              <a:t>Poucos minutos depois...</a:t>
            </a:r>
            <a:endParaRPr b="0" lang="pt-BR" sz="2200" spc="-1" strike="noStrike">
              <a:solidFill>
                <a:srgbClr val="000000"/>
              </a:solidFill>
              <a:latin typeface="Arial"/>
            </a:endParaRPr>
          </a:p>
          <a:p>
            <a:pPr marL="343080" defTabSz="914400">
              <a:lnSpc>
                <a:spcPct val="100000"/>
              </a:lnSpc>
            </a:pPr>
            <a:endParaRPr b="0" lang="pt-BR" sz="2200" spc="-1" strike="noStrike">
              <a:solidFill>
                <a:srgbClr val="000000"/>
              </a:solidFill>
              <a:latin typeface="Arial"/>
            </a:endParaRPr>
          </a:p>
          <a:p>
            <a:pPr marL="343080" defTabSz="914400">
              <a:lnSpc>
                <a:spcPct val="100000"/>
              </a:lnSpc>
            </a:pPr>
            <a:endParaRPr b="0" lang="pt-BR" sz="2200" spc="-1" strike="noStrike">
              <a:solidFill>
                <a:srgbClr val="000000"/>
              </a:solidFill>
              <a:latin typeface="Arial"/>
            </a:endParaRPr>
          </a:p>
          <a:p>
            <a:pPr marL="343080" defTabSz="914400">
              <a:lnSpc>
                <a:spcPct val="100000"/>
              </a:lnSpc>
            </a:pPr>
            <a:endParaRPr b="0" lang="pt-BR" sz="19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" name="Retângulo 5"/>
          <p:cNvSpPr/>
          <p:nvPr/>
        </p:nvSpPr>
        <p:spPr>
          <a:xfrm>
            <a:off x="5121720" y="3911040"/>
            <a:ext cx="4570920" cy="75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343080" indent="-343080" defTabSz="914400">
              <a:lnSpc>
                <a:spcPct val="100000"/>
              </a:lnSpc>
              <a:buClr>
                <a:srgbClr val="292a76"/>
              </a:buClr>
              <a:buFont typeface="Wingdings" charset="2"/>
              <a:buChar char=""/>
            </a:pPr>
            <a:r>
              <a:rPr b="0" lang="pt-BR" sz="2200" spc="-1" strike="noStrike">
                <a:solidFill>
                  <a:srgbClr val="292a76"/>
                </a:solidFill>
                <a:latin typeface="Segoe UI"/>
              </a:rPr>
              <a:t>DBA: Pronto. Agora está rodando em 1 segundo!</a:t>
            </a:r>
            <a:endParaRPr b="0" lang="pt-BR" sz="2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92" name="Imagem 4" descr=""/>
          <p:cNvPicPr/>
          <p:nvPr/>
        </p:nvPicPr>
        <p:blipFill>
          <a:blip r:embed="rId1"/>
          <a:stretch/>
        </p:blipFill>
        <p:spPr>
          <a:xfrm>
            <a:off x="9883800" y="3591720"/>
            <a:ext cx="1433520" cy="1438200"/>
          </a:xfrm>
          <a:prstGeom prst="rect">
            <a:avLst/>
          </a:prstGeom>
          <a:ln w="0">
            <a:noFill/>
          </a:ln>
        </p:spPr>
      </p:pic>
      <p:sp>
        <p:nvSpPr>
          <p:cNvPr id="93" name="Retângulo 7"/>
          <p:cNvSpPr/>
          <p:nvPr/>
        </p:nvSpPr>
        <p:spPr>
          <a:xfrm>
            <a:off x="4524480" y="6038640"/>
            <a:ext cx="5432760" cy="42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pt-BR" sz="2200" spc="-1" strike="noStrike">
                <a:solidFill>
                  <a:srgbClr val="292a76"/>
                </a:solidFill>
                <a:latin typeface="Segoe UI"/>
              </a:rPr>
              <a:t>Usuário: COMO?? Macumba?? Milagre!!!!</a:t>
            </a:r>
            <a:endParaRPr b="0" lang="pt-BR" sz="2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94" name="Picture 6" descr="https://encrypted-tbn0.gstatic.com/images?q=tbn:ANd9GcRzrktPMWHrWlA7cNK7OssdrPTlJoLQRgjCp-3m1nqZZGGDiL7hpA"/>
          <p:cNvPicPr/>
          <p:nvPr/>
        </p:nvPicPr>
        <p:blipFill>
          <a:blip r:embed="rId2"/>
          <a:stretch/>
        </p:blipFill>
        <p:spPr>
          <a:xfrm>
            <a:off x="259920" y="2673720"/>
            <a:ext cx="1541520" cy="1541520"/>
          </a:xfrm>
          <a:prstGeom prst="rect">
            <a:avLst/>
          </a:prstGeom>
          <a:ln w="0">
            <a:noFill/>
          </a:ln>
        </p:spPr>
      </p:pic>
      <p:sp>
        <p:nvSpPr>
          <p:cNvPr id="95" name="Texto explicativo em forma de nuvem 8"/>
          <p:cNvSpPr/>
          <p:nvPr/>
        </p:nvSpPr>
        <p:spPr>
          <a:xfrm>
            <a:off x="607320" y="1508760"/>
            <a:ext cx="2816640" cy="1029600"/>
          </a:xfrm>
          <a:prstGeom prst="cloudCallout">
            <a:avLst>
              <a:gd name="adj1" fmla="val -14897"/>
              <a:gd name="adj2" fmla="val 79589"/>
            </a:avLst>
          </a:prstGeom>
          <a:solidFill>
            <a:schemeClr val="bg1">
              <a:lumMod val="95000"/>
            </a:schemeClr>
          </a:solidFill>
          <a:ln>
            <a:solidFill>
              <a:srgbClr val="5b9bd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pt-BR" sz="1800" spc="-1" strike="noStrike">
                <a:solidFill>
                  <a:srgbClr val="292a76"/>
                </a:solidFill>
                <a:latin typeface="Calibri"/>
              </a:rPr>
              <a:t>Como que esse miserável da TI sabe disso???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96" name="Picture 2" descr="When I see all the undocumented XEs and DMVs for SQL Server direct seeding"/>
          <p:cNvPicPr/>
          <p:nvPr/>
        </p:nvPicPr>
        <p:blipFill>
          <a:blip r:embed="rId3"/>
          <a:stretch/>
        </p:blipFill>
        <p:spPr>
          <a:xfrm>
            <a:off x="2298600" y="4172400"/>
            <a:ext cx="2192400" cy="2403360"/>
          </a:xfrm>
          <a:prstGeom prst="rect">
            <a:avLst/>
          </a:prstGeom>
          <a:ln w="0">
            <a:noFill/>
          </a:ln>
        </p:spPr>
      </p:pic>
      <p:sp>
        <p:nvSpPr>
          <p:cNvPr id="97" name="PlaceHolder 2"/>
          <p:cNvSpPr>
            <a:spLocks noGrp="1"/>
          </p:cNvSpPr>
          <p:nvPr>
            <p:ph type="sldNum" idx="17"/>
          </p:nvPr>
        </p:nvSpPr>
        <p:spPr>
          <a:xfrm>
            <a:off x="304200" y="6287040"/>
            <a:ext cx="7027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1" lang="en-US" sz="1100" spc="-1" strike="noStrike">
                <a:solidFill>
                  <a:schemeClr val="lt1"/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12B2608F-9346-4FEC-BFD6-F41BC04E2FFB}" type="slidenum">
              <a:rPr b="1" lang="en-US" sz="1100" spc="-1" strike="noStrike">
                <a:solidFill>
                  <a:schemeClr val="lt1"/>
                </a:solidFill>
                <a:latin typeface="Calibri"/>
              </a:rPr>
              <a:t>6</a:t>
            </a:fld>
            <a:r>
              <a:rPr b="1" lang="en-US" sz="1100" spc="-1" strike="noStrike">
                <a:solidFill>
                  <a:schemeClr val="lt1"/>
                </a:solidFill>
                <a:latin typeface="Calibri"/>
              </a:rPr>
              <a:t>  |  </a:t>
            </a:r>
            <a:endParaRPr b="0" lang="pt-BR" sz="11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>
        <p14:prism/>
      </p:transition>
    </mc:Choice>
    <mc:Fallback>
      <p:transition spd="slow">
        <p:fade/>
      </p:transition>
    </mc:Fallback>
  </mc:AlternateContent>
  <p:timing>
    <p:tnLst>
      <p:par>
        <p:cTn id="115" dur="indefinite" restart="never" nodeType="tmRoot">
          <p:childTnLst>
            <p:seq>
              <p:cTn id="116" dur="indefinite" nodeType="mainSeq">
                <p:childTnLst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1840680" y="487080"/>
            <a:ext cx="6277320" cy="856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pt-BR" sz="3200" spc="-1" strike="noStrike">
                <a:solidFill>
                  <a:srgbClr val="292a76"/>
                </a:solidFill>
                <a:latin typeface="Segoe UI"/>
              </a:rPr>
              <a:t>História Real do Dia a Dia </a:t>
            </a: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Retângulo 2"/>
          <p:cNvSpPr/>
          <p:nvPr/>
        </p:nvSpPr>
        <p:spPr>
          <a:xfrm>
            <a:off x="2139840" y="1647720"/>
            <a:ext cx="4982040" cy="935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endParaRPr b="0" lang="pt-BR" sz="21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pt-BR" sz="135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pt-BR" sz="2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Retângulo 1"/>
          <p:cNvSpPr/>
          <p:nvPr/>
        </p:nvSpPr>
        <p:spPr>
          <a:xfrm>
            <a:off x="2316960" y="2680560"/>
            <a:ext cx="5729400" cy="146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Retângulo 9"/>
          <p:cNvSpPr/>
          <p:nvPr/>
        </p:nvSpPr>
        <p:spPr>
          <a:xfrm>
            <a:off x="2778840" y="1533960"/>
            <a:ext cx="7944120" cy="81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  <a:spcAft>
                <a:spcPts val="601"/>
              </a:spcAft>
            </a:pPr>
            <a:endParaRPr b="0" lang="pt-BR" sz="21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spcAft>
                <a:spcPts val="601"/>
              </a:spcAft>
            </a:pPr>
            <a:endParaRPr b="0" lang="pt-BR" sz="2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" name="Retângulo 11"/>
          <p:cNvSpPr/>
          <p:nvPr/>
        </p:nvSpPr>
        <p:spPr>
          <a:xfrm>
            <a:off x="462240" y="1758960"/>
            <a:ext cx="3993120" cy="6825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3200400" algn="ctr" defTabSz="914400">
              <a:lnSpc>
                <a:spcPct val="100000"/>
              </a:lnSpc>
            </a:pPr>
            <a:endParaRPr b="0" lang="pt-BR" sz="3000" spc="-1" strike="noStrike">
              <a:solidFill>
                <a:srgbClr val="000000"/>
              </a:solidFill>
              <a:latin typeface="Arial"/>
            </a:endParaRPr>
          </a:p>
          <a:p>
            <a:pPr marL="3200400" algn="ctr" defTabSz="914400">
              <a:lnSpc>
                <a:spcPct val="100000"/>
              </a:lnSpc>
            </a:pPr>
            <a:r>
              <a:rPr b="0" lang="pt-BR" sz="3000" spc="-1" strike="noStrike">
                <a:solidFill>
                  <a:schemeClr val="dk2"/>
                </a:solidFill>
                <a:latin typeface="Segoe UI"/>
              </a:rPr>
              <a:t>“</a:t>
            </a:r>
            <a:r>
              <a:rPr b="0" lang="pt-BR" sz="3000" spc="-1" strike="noStrike">
                <a:solidFill>
                  <a:schemeClr val="dk2"/>
                </a:solidFill>
                <a:latin typeface="Segoe UI"/>
              </a:rPr>
              <a:t>Após o usuário virar as  costas”</a:t>
            </a:r>
            <a:endParaRPr b="0" lang="pt-BR" sz="3000" spc="-1" strike="noStrike">
              <a:solidFill>
                <a:srgbClr val="000000"/>
              </a:solidFill>
              <a:latin typeface="Arial"/>
            </a:endParaRPr>
          </a:p>
          <a:p>
            <a:pPr marL="3200400" defTabSz="914400">
              <a:lnSpc>
                <a:spcPct val="100000"/>
              </a:lnSpc>
            </a:pPr>
            <a:endParaRPr b="0" lang="pt-BR" sz="2600" spc="-1" strike="noStrike">
              <a:solidFill>
                <a:srgbClr val="000000"/>
              </a:solidFill>
              <a:latin typeface="Arial"/>
            </a:endParaRPr>
          </a:p>
          <a:p>
            <a:pPr marL="3200400" defTabSz="914400">
              <a:lnSpc>
                <a:spcPct val="100000"/>
              </a:lnSpc>
            </a:pPr>
            <a:endParaRPr b="0" lang="pt-BR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Retângulo 3"/>
          <p:cNvSpPr/>
          <p:nvPr/>
        </p:nvSpPr>
        <p:spPr>
          <a:xfrm>
            <a:off x="1840680" y="4532040"/>
            <a:ext cx="8115120" cy="1567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343080" indent="-343080" defTabSz="914400">
              <a:lnSpc>
                <a:spcPct val="100000"/>
              </a:lnSpc>
              <a:buClr>
                <a:srgbClr val="292a76"/>
              </a:buClr>
              <a:buFont typeface="Wingdings" charset="2"/>
              <a:buChar char=""/>
            </a:pPr>
            <a:r>
              <a:rPr b="0" lang="pt-BR" sz="2250" spc="-1" strike="noStrike">
                <a:solidFill>
                  <a:srgbClr val="292a76"/>
                </a:solidFill>
                <a:latin typeface="Segoe UI"/>
              </a:rPr>
              <a:t>Que Log é esse que tem o poder de desmascarar um usuário?</a:t>
            </a:r>
            <a:endParaRPr b="0" lang="pt-BR" sz="2250" spc="-1" strike="noStrike">
              <a:solidFill>
                <a:srgbClr val="000000"/>
              </a:solidFill>
              <a:latin typeface="Arial"/>
            </a:endParaRPr>
          </a:p>
          <a:p>
            <a:pPr lvl="1" marL="685800" indent="-343080" defTabSz="914400">
              <a:lnSpc>
                <a:spcPct val="100000"/>
              </a:lnSpc>
              <a:buClr>
                <a:srgbClr val="292a76"/>
              </a:buClr>
              <a:buFont typeface="Wingdings" charset="2"/>
              <a:buChar char=""/>
            </a:pPr>
            <a:r>
              <a:rPr b="1" lang="pt-BR" sz="2600" spc="-1" strike="noStrike">
                <a:solidFill>
                  <a:srgbClr val="292a76"/>
                </a:solidFill>
                <a:latin typeface="Segoe UI"/>
              </a:rPr>
              <a:t>Server Side Trace (Profile) ou Extended Events</a:t>
            </a:r>
            <a:endParaRPr b="0" lang="pt-BR" sz="2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04" name="Picture 2" descr="http://i.imgur.com/CNiezZx.gif"/>
          <p:cNvPicPr/>
          <p:nvPr/>
        </p:nvPicPr>
        <p:blipFill>
          <a:blip r:embed="rId1"/>
          <a:stretch/>
        </p:blipFill>
        <p:spPr>
          <a:xfrm>
            <a:off x="5095440" y="1344240"/>
            <a:ext cx="5765400" cy="3258360"/>
          </a:xfrm>
          <a:prstGeom prst="rect">
            <a:avLst/>
          </a:prstGeom>
          <a:ln w="0">
            <a:noFill/>
          </a:ln>
        </p:spPr>
      </p:pic>
      <p:sp>
        <p:nvSpPr>
          <p:cNvPr id="105" name="PlaceHolder 2"/>
          <p:cNvSpPr>
            <a:spLocks noGrp="1"/>
          </p:cNvSpPr>
          <p:nvPr>
            <p:ph type="sldNum" idx="18"/>
          </p:nvPr>
        </p:nvSpPr>
        <p:spPr>
          <a:xfrm>
            <a:off x="304200" y="6287040"/>
            <a:ext cx="7027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1" lang="en-US" sz="1100" spc="-1" strike="noStrike">
                <a:solidFill>
                  <a:schemeClr val="lt1"/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4CDC08A5-A9F3-4DA7-98E4-BA8A03204914}" type="slidenum">
              <a:rPr b="1" lang="en-US" sz="1100" spc="-1" strike="noStrike">
                <a:solidFill>
                  <a:schemeClr val="lt1"/>
                </a:solidFill>
                <a:latin typeface="Calibri"/>
              </a:rPr>
              <a:t>6</a:t>
            </a:fld>
            <a:r>
              <a:rPr b="1" lang="en-US" sz="1100" spc="-1" strike="noStrike">
                <a:solidFill>
                  <a:schemeClr val="lt1"/>
                </a:solidFill>
                <a:latin typeface="Calibri"/>
              </a:rPr>
              <a:t>  |  </a:t>
            </a:r>
            <a:endParaRPr b="0" lang="pt-BR" sz="11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>
        <p14:prism/>
      </p:transition>
    </mc:Choice>
    <mc:Fallback>
      <p:transition spd="slow">
        <p:fade/>
      </p:transition>
    </mc:Fallback>
  </mc:AlternateContent>
  <p:timing>
    <p:tnLst>
      <p:par>
        <p:cTn id="147" dur="indefinite" restart="never" nodeType="tmRoot">
          <p:childTnLst>
            <p:seq>
              <p:cTn id="148" dur="indefinite" nodeType="mainSeq">
                <p:childTnLst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Tema do Office">
  <a:themeElements>
    <a:clrScheme name="Escritório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o Office">
  <a:themeElements>
    <a:clrScheme name="Escritório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1_Tema do Office">
  <a:themeElements>
    <a:clrScheme name="Escritório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Personalizar design">
  <a:themeElements>
    <a:clrScheme name="Escritório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5247</TotalTime>
  <Application>LibreOffice/24.2.4.2$Linux_X86_64 LibreOffice_project/d29029bfb700ea4a272da1366c5f5e7c14e351b5</Application>
  <AppVersion>15.0000</AppVersion>
  <Words>4069</Words>
  <Paragraphs>772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2016-04-04T15:53:45Z</dcterms:created>
  <dc:creator>André</dc:creator>
  <dc:description/>
  <dc:language>pt-BR</dc:language>
  <cp:lastModifiedBy/>
  <cp:lastPrinted>2024-06-18T12:02:25Z</cp:lastPrinted>
  <dcterms:modified xsi:type="dcterms:W3CDTF">2024-06-18T12:06:45Z</dcterms:modified>
  <cp:revision>287</cp:revision>
  <dc:subject/>
  <dc:title>Apresentação do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52</vt:i4>
  </property>
  <property fmtid="{D5CDD505-2E9C-101B-9397-08002B2CF9AE}" pid="3" name="PresentationFormat">
    <vt:lpwstr>Widescreen</vt:lpwstr>
  </property>
  <property fmtid="{D5CDD505-2E9C-101B-9397-08002B2CF9AE}" pid="4" name="Slides">
    <vt:i4>59</vt:i4>
  </property>
</Properties>
</file>